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864" r:id="rId1"/>
  </p:sldMasterIdLst>
  <p:notesMasterIdLst>
    <p:notesMasterId r:id="rId26"/>
  </p:notesMasterIdLst>
  <p:sldIdLst>
    <p:sldId id="256" r:id="rId2"/>
    <p:sldId id="325" r:id="rId3"/>
    <p:sldId id="326" r:id="rId4"/>
    <p:sldId id="327" r:id="rId5"/>
    <p:sldId id="328" r:id="rId6"/>
    <p:sldId id="329" r:id="rId7"/>
    <p:sldId id="330" r:id="rId8"/>
    <p:sldId id="331" r:id="rId9"/>
    <p:sldId id="333" r:id="rId10"/>
    <p:sldId id="332" r:id="rId11"/>
    <p:sldId id="334" r:id="rId12"/>
    <p:sldId id="335" r:id="rId13"/>
    <p:sldId id="336" r:id="rId14"/>
    <p:sldId id="337" r:id="rId15"/>
    <p:sldId id="338" r:id="rId16"/>
    <p:sldId id="339" r:id="rId17"/>
    <p:sldId id="340" r:id="rId18"/>
    <p:sldId id="342" r:id="rId19"/>
    <p:sldId id="344" r:id="rId20"/>
    <p:sldId id="343" r:id="rId21"/>
    <p:sldId id="345" r:id="rId22"/>
    <p:sldId id="346" r:id="rId23"/>
    <p:sldId id="347" r:id="rId24"/>
    <p:sldId id="348" r:id="rId25"/>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64B8C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7364"/>
    <p:restoredTop sz="94807"/>
  </p:normalViewPr>
  <p:slideViewPr>
    <p:cSldViewPr snapToGrid="0" snapToObjects="1">
      <p:cViewPr varScale="1">
        <p:scale>
          <a:sx n="110" d="100"/>
          <a:sy n="110" d="100"/>
        </p:scale>
        <p:origin x="536" y="18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presProps" Target="presProps.xml"/><Relationship Id="rId30" Type="http://schemas.openxmlformats.org/officeDocument/2006/relationships/tableStyles" Target="tableStyle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jpg>
</file>

<file path=ppt/media/image19.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9023A3F-C8B8-964F-9C14-E087F44F46FE}" type="datetimeFigureOut">
              <a:rPr lang="en-US" smtClean="0"/>
              <a:t>10/2/19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6684AA1-6CE7-C247-8307-04DAEEDE4087}" type="slidenum">
              <a:rPr lang="en-US" smtClean="0"/>
              <a:t>‹#›</a:t>
            </a:fld>
            <a:endParaRPr lang="en-US"/>
          </a:p>
        </p:txBody>
      </p:sp>
    </p:spTree>
    <p:extLst>
      <p:ext uri="{BB962C8B-B14F-4D97-AF65-F5344CB8AC3E}">
        <p14:creationId xmlns:p14="http://schemas.microsoft.com/office/powerpoint/2010/main" val="289834816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6684AA1-6CE7-C247-8307-04DAEEDE4087}" type="slidenum">
              <a:rPr lang="en-US" smtClean="0"/>
              <a:t>3</a:t>
            </a:fld>
            <a:endParaRPr lang="en-US"/>
          </a:p>
        </p:txBody>
      </p:sp>
    </p:spTree>
    <p:extLst>
      <p:ext uri="{BB962C8B-B14F-4D97-AF65-F5344CB8AC3E}">
        <p14:creationId xmlns:p14="http://schemas.microsoft.com/office/powerpoint/2010/main" val="77278021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Rectangle 6"/>
          <p:cNvSpPr/>
          <p:nvPr/>
        </p:nvSpPr>
        <p:spPr>
          <a:xfrm>
            <a:off x="0" y="761999"/>
            <a:ext cx="9141619" cy="533400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9270263" y="761999"/>
            <a:ext cx="2925318" cy="5334001"/>
          </a:xfrm>
          <a:prstGeom prst="rect">
            <a:avLst/>
          </a:prstGeom>
          <a:solidFill>
            <a:srgbClr val="C8C8C8">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69848" y="1298448"/>
            <a:ext cx="7315200" cy="3255264"/>
          </a:xfrm>
        </p:spPr>
        <p:txBody>
          <a:bodyPr anchor="b">
            <a:normAutofit/>
          </a:bodyPr>
          <a:lstStyle>
            <a:lvl1pPr algn="l">
              <a:defRPr sz="5900" spc="-100" baseline="0">
                <a:solidFill>
                  <a:srgbClr val="FFFFFF"/>
                </a:solidFill>
              </a:defRPr>
            </a:lvl1pPr>
          </a:lstStyle>
          <a:p>
            <a:r>
              <a:rPr lang="en-US"/>
              <a:t>Click to edit Master title style</a:t>
            </a:r>
            <a:endParaRPr lang="en-US" dirty="0"/>
          </a:p>
        </p:txBody>
      </p:sp>
      <p:sp>
        <p:nvSpPr>
          <p:cNvPr id="3" name="Subtitle 2"/>
          <p:cNvSpPr>
            <a:spLocks noGrp="1"/>
          </p:cNvSpPr>
          <p:nvPr>
            <p:ph type="subTitle" idx="1"/>
          </p:nvPr>
        </p:nvSpPr>
        <p:spPr>
          <a:xfrm>
            <a:off x="1100015" y="4670246"/>
            <a:ext cx="7315200" cy="914400"/>
          </a:xfrm>
        </p:spPr>
        <p:txBody>
          <a:bodyPr anchor="t">
            <a:normAutofit/>
          </a:bodyPr>
          <a:lstStyle>
            <a:lvl1pPr marL="0" indent="0" algn="l">
              <a:buNone/>
              <a:defRPr sz="2200" cap="none" spc="0" baseline="0">
                <a:solidFill>
                  <a:schemeClr val="accent1">
                    <a:lumMod val="20000"/>
                    <a:lumOff val="80000"/>
                  </a:schemeClr>
                </a:solidFill>
              </a:defRPr>
            </a:lvl1pPr>
            <a:lvl2pPr marL="457200" indent="0" algn="ctr">
              <a:buNone/>
              <a:defRPr sz="2200"/>
            </a:lvl2pPr>
            <a:lvl3pPr marL="914400" indent="0" algn="ctr">
              <a:buNone/>
              <a:defRPr sz="22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5586B75A-687E-405C-8A0B-8D00578BA2C3}" type="datetimeFigureOut">
              <a:rPr lang="en-US" smtClean="0"/>
              <a:pPr/>
              <a:t>10/2/19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336196092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5586B75A-687E-405C-8A0B-8D00578BA2C3}" type="datetimeFigureOut">
              <a:rPr lang="en-US" smtClean="0"/>
              <a:pPr/>
              <a:t>10/2/19</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33554514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381000" y="990600"/>
            <a:ext cx="2819400" cy="495300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3867912" y="868680"/>
            <a:ext cx="7315200" cy="5120640"/>
          </a:xfrm>
        </p:spPr>
        <p:txBody>
          <a:bodyPr vert="eaVert" ancho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5586B75A-687E-405C-8A0B-8D00578BA2C3}" type="datetimeFigureOut">
              <a:rPr lang="en-US" smtClean="0"/>
              <a:pPr/>
              <a:t>10/2/19</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322448139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586B75A-687E-405C-8A0B-8D00578BA2C3}" type="datetimeFigureOut">
              <a:rPr lang="en-US" smtClean="0"/>
              <a:pPr/>
              <a:t>10/2/19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183021517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3867912" y="1298448"/>
            <a:ext cx="7315200" cy="3255264"/>
          </a:xfrm>
        </p:spPr>
        <p:txBody>
          <a:bodyPr anchor="b">
            <a:normAutofit/>
          </a:bodyPr>
          <a:lstStyle>
            <a:lvl1pPr>
              <a:defRPr sz="5900" b="0" spc="-100" baseline="0">
                <a:solidFill>
                  <a:schemeClr val="tx1">
                    <a:lumMod val="65000"/>
                    <a:lumOff val="3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3886200" y="4672584"/>
            <a:ext cx="7315200" cy="914400"/>
          </a:xfrm>
        </p:spPr>
        <p:txBody>
          <a:bodyPr anchor="t">
            <a:normAutofit/>
          </a:bodyPr>
          <a:lstStyle>
            <a:lvl1pPr marL="0" indent="0">
              <a:buNone/>
              <a:defRPr sz="2200" cap="none" spc="0" baseline="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5586B75A-687E-405C-8A0B-8D00578BA2C3}" type="datetimeFigureOut">
              <a:rPr lang="en-US" smtClean="0"/>
              <a:pPr/>
              <a:t>10/2/19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264569512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3867912" y="868680"/>
            <a:ext cx="3474720" cy="512064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7818120" y="868680"/>
            <a:ext cx="3474720" cy="512064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Date Placeholder 7"/>
          <p:cNvSpPr>
            <a:spLocks noGrp="1"/>
          </p:cNvSpPr>
          <p:nvPr>
            <p:ph type="dt" sz="half" idx="10"/>
          </p:nvPr>
        </p:nvSpPr>
        <p:spPr/>
        <p:txBody>
          <a:bodyPr/>
          <a:lstStyle/>
          <a:p>
            <a:fld id="{5586B75A-687E-405C-8A0B-8D00578BA2C3}" type="datetimeFigureOut">
              <a:rPr lang="en-US" smtClean="0"/>
              <a:pPr/>
              <a:t>10/2/19</a:t>
            </a:fld>
            <a:endParaRPr lang="en-US" dirty="0"/>
          </a:p>
        </p:txBody>
      </p:sp>
      <p:sp>
        <p:nvSpPr>
          <p:cNvPr id="9" name="Footer Placeholder 8"/>
          <p:cNvSpPr>
            <a:spLocks noGrp="1"/>
          </p:cNvSpPr>
          <p:nvPr>
            <p:ph type="ftr" sz="quarter" idx="11"/>
          </p:nvPr>
        </p:nvSpPr>
        <p:spPr/>
        <p:txBody>
          <a:bodyPr/>
          <a:lstStyle/>
          <a:p>
            <a:endParaRPr lang="en-US" dirty="0"/>
          </a:p>
        </p:txBody>
      </p:sp>
      <p:sp>
        <p:nvSpPr>
          <p:cNvPr id="10" name="Slide Number Placeholder 9"/>
          <p:cNvSpPr>
            <a:spLocks noGrp="1"/>
          </p:cNvSpPr>
          <p:nvPr>
            <p:ph type="sldNum" sz="quarter" idx="12"/>
          </p:nvPr>
        </p:nvSpPr>
        <p:spPr/>
        <p:txBody>
          <a:body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393845478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3867912" y="1023586"/>
            <a:ext cx="3474720" cy="807720"/>
          </a:xfrm>
        </p:spPr>
        <p:txBody>
          <a:bodyPr anchor="b">
            <a:normAutofit/>
          </a:bodyPr>
          <a:lstStyle>
            <a:lvl1pPr marL="0" indent="0">
              <a:spcBef>
                <a:spcPts val="0"/>
              </a:spcBef>
              <a:buNone/>
              <a:defRPr sz="2000" b="1">
                <a:solidFill>
                  <a:schemeClr val="tx1">
                    <a:lumMod val="65000"/>
                    <a:lumOff val="3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3867912" y="1930936"/>
            <a:ext cx="3474720" cy="402336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7818463" y="1023586"/>
            <a:ext cx="3474720" cy="813171"/>
          </a:xfrm>
        </p:spPr>
        <p:txBody>
          <a:bodyPr anchor="b">
            <a:normAutofit/>
          </a:bodyPr>
          <a:lstStyle>
            <a:lvl1pPr marL="0" indent="0">
              <a:spcBef>
                <a:spcPts val="0"/>
              </a:spcBef>
              <a:buNone/>
              <a:defRPr sz="2000" b="1">
                <a:solidFill>
                  <a:schemeClr val="tx1">
                    <a:lumMod val="65000"/>
                    <a:lumOff val="3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7818463" y="1930936"/>
            <a:ext cx="3474720" cy="402336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p:cNvSpPr>
            <a:spLocks noGrp="1"/>
          </p:cNvSpPr>
          <p:nvPr>
            <p:ph type="dt" sz="half" idx="10"/>
          </p:nvPr>
        </p:nvSpPr>
        <p:spPr/>
        <p:txBody>
          <a:bodyPr/>
          <a:lstStyle/>
          <a:p>
            <a:fld id="{5586B75A-687E-405C-8A0B-8D00578BA2C3}" type="datetimeFigureOut">
              <a:rPr lang="en-US" smtClean="0"/>
              <a:pPr/>
              <a:t>10/2/19</a:t>
            </a:fld>
            <a:endParaRPr lang="en-US" dirty="0"/>
          </a:p>
        </p:txBody>
      </p:sp>
      <p:sp>
        <p:nvSpPr>
          <p:cNvPr id="11" name="Footer Placeholder 10"/>
          <p:cNvSpPr>
            <a:spLocks noGrp="1"/>
          </p:cNvSpPr>
          <p:nvPr>
            <p:ph type="ftr" sz="quarter" idx="11"/>
          </p:nvPr>
        </p:nvSpPr>
        <p:spPr/>
        <p:txBody>
          <a:bodyPr/>
          <a:lstStyle/>
          <a:p>
            <a:endParaRPr lang="en-US" dirty="0"/>
          </a:p>
        </p:txBody>
      </p:sp>
      <p:sp>
        <p:nvSpPr>
          <p:cNvPr id="12" name="Slide Number Placeholder 11"/>
          <p:cNvSpPr>
            <a:spLocks noGrp="1"/>
          </p:cNvSpPr>
          <p:nvPr>
            <p:ph type="sldNum" sz="quarter" idx="12"/>
          </p:nvPr>
        </p:nvSpPr>
        <p:spPr/>
        <p:txBody>
          <a:body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315503949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a:t>Click to edit Master title style</a:t>
            </a:r>
            <a:endParaRPr lang="en-US" dirty="0"/>
          </a:p>
        </p:txBody>
      </p:sp>
      <p:sp>
        <p:nvSpPr>
          <p:cNvPr id="2" name="Date Placeholder 1"/>
          <p:cNvSpPr>
            <a:spLocks noGrp="1"/>
          </p:cNvSpPr>
          <p:nvPr>
            <p:ph type="dt" sz="half" idx="10"/>
          </p:nvPr>
        </p:nvSpPr>
        <p:spPr/>
        <p:txBody>
          <a:bodyPr/>
          <a:lstStyle/>
          <a:p>
            <a:fld id="{5586B75A-687E-405C-8A0B-8D00578BA2C3}" type="datetimeFigureOut">
              <a:rPr lang="en-US" smtClean="0"/>
              <a:pPr/>
              <a:t>10/2/19</a:t>
            </a:fld>
            <a:endParaRPr lang="en-US" dirty="0"/>
          </a:p>
        </p:txBody>
      </p:sp>
      <p:sp>
        <p:nvSpPr>
          <p:cNvPr id="7" name="Footer Placeholder 6"/>
          <p:cNvSpPr>
            <a:spLocks noGrp="1"/>
          </p:cNvSpPr>
          <p:nvPr>
            <p:ph type="ftr" sz="quarter" idx="11"/>
          </p:nvPr>
        </p:nvSpPr>
        <p:spPr/>
        <p:txBody>
          <a:bodyPr/>
          <a:lstStyle/>
          <a:p>
            <a:endParaRPr lang="en-US" dirty="0"/>
          </a:p>
        </p:txBody>
      </p:sp>
      <p:sp>
        <p:nvSpPr>
          <p:cNvPr id="8" name="Slide Number Placeholder 7"/>
          <p:cNvSpPr>
            <a:spLocks noGrp="1"/>
          </p:cNvSpPr>
          <p:nvPr>
            <p:ph type="sldNum" sz="quarter" idx="12"/>
          </p:nvPr>
        </p:nvSpPr>
        <p:spPr/>
        <p:txBody>
          <a:body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412557411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5" name="Date Placeholder 4"/>
          <p:cNvSpPr>
            <a:spLocks noGrp="1"/>
          </p:cNvSpPr>
          <p:nvPr>
            <p:ph type="dt" sz="half" idx="10"/>
          </p:nvPr>
        </p:nvSpPr>
        <p:spPr/>
        <p:txBody>
          <a:bodyPr/>
          <a:lstStyle/>
          <a:p>
            <a:fld id="{5586B75A-687E-405C-8A0B-8D00578BA2C3}" type="datetimeFigureOut">
              <a:rPr lang="en-US" smtClean="0"/>
              <a:pPr/>
              <a:t>10/2/19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412990008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6032" y="1143000"/>
            <a:ext cx="2834640" cy="2377440"/>
          </a:xfrm>
        </p:spPr>
        <p:txBody>
          <a:bodyPr anchor="b">
            <a:normAutofit/>
          </a:bodyPr>
          <a:lstStyle>
            <a:lvl1pPr>
              <a:defRPr sz="3200" b="0" baseline="0"/>
            </a:lvl1pPr>
          </a:lstStyle>
          <a:p>
            <a:r>
              <a:rPr lang="en-US"/>
              <a:t>Click to edit Master title style</a:t>
            </a:r>
            <a:endParaRPr lang="en-US" dirty="0"/>
          </a:p>
        </p:txBody>
      </p:sp>
      <p:sp>
        <p:nvSpPr>
          <p:cNvPr id="3" name="Content Placeholder 2"/>
          <p:cNvSpPr>
            <a:spLocks noGrp="1"/>
          </p:cNvSpPr>
          <p:nvPr>
            <p:ph idx="1"/>
          </p:nvPr>
        </p:nvSpPr>
        <p:spPr>
          <a:xfrm>
            <a:off x="3867912" y="868680"/>
            <a:ext cx="7315200" cy="512064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256032" y="3494176"/>
            <a:ext cx="2834640" cy="2321990"/>
          </a:xfrm>
        </p:spPr>
        <p:txBody>
          <a:bodyPr anchor="t">
            <a:normAutofit/>
          </a:bodyPr>
          <a:lstStyle>
            <a:lvl1pPr marL="0" indent="0">
              <a:lnSpc>
                <a:spcPct val="100000"/>
              </a:lnSpc>
              <a:buNone/>
              <a:defRPr sz="14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8" name="Date Placeholder 7"/>
          <p:cNvSpPr>
            <a:spLocks noGrp="1"/>
          </p:cNvSpPr>
          <p:nvPr>
            <p:ph type="dt" sz="half" idx="10"/>
          </p:nvPr>
        </p:nvSpPr>
        <p:spPr/>
        <p:txBody>
          <a:bodyPr/>
          <a:lstStyle/>
          <a:p>
            <a:fld id="{5586B75A-687E-405C-8A0B-8D00578BA2C3}" type="datetimeFigureOut">
              <a:rPr lang="en-US" smtClean="0"/>
              <a:pPr/>
              <a:t>10/2/19</a:t>
            </a:fld>
            <a:endParaRPr lang="en-US" dirty="0"/>
          </a:p>
        </p:txBody>
      </p:sp>
      <p:sp>
        <p:nvSpPr>
          <p:cNvPr id="9" name="Footer Placeholder 8"/>
          <p:cNvSpPr>
            <a:spLocks noGrp="1"/>
          </p:cNvSpPr>
          <p:nvPr>
            <p:ph type="ftr" sz="quarter" idx="11"/>
          </p:nvPr>
        </p:nvSpPr>
        <p:spPr/>
        <p:txBody>
          <a:bodyPr/>
          <a:lstStyle/>
          <a:p>
            <a:endParaRPr lang="en-US" dirty="0"/>
          </a:p>
        </p:txBody>
      </p:sp>
      <p:sp>
        <p:nvSpPr>
          <p:cNvPr id="10" name="Slide Number Placeholder 9"/>
          <p:cNvSpPr>
            <a:spLocks noGrp="1"/>
          </p:cNvSpPr>
          <p:nvPr>
            <p:ph type="sldNum" sz="quarter" idx="12"/>
          </p:nvPr>
        </p:nvSpPr>
        <p:spPr/>
        <p:txBody>
          <a:body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173816609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6032" y="1143000"/>
            <a:ext cx="2834640" cy="2377440"/>
          </a:xfrm>
        </p:spPr>
        <p:txBody>
          <a:bodyPr anchor="b">
            <a:normAutofit/>
          </a:bodyPr>
          <a:lstStyle>
            <a:lvl1pPr>
              <a:defRPr sz="32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3570644" y="767419"/>
            <a:ext cx="8115230" cy="5330952"/>
          </a:xfrm>
          <a:solidFill>
            <a:schemeClr val="bg1">
              <a:lumMod val="75000"/>
            </a:schemeClr>
          </a:solidFill>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256032" y="3493008"/>
            <a:ext cx="2834640" cy="2322576"/>
          </a:xfrm>
        </p:spPr>
        <p:txBody>
          <a:bodyPr anchor="t">
            <a:normAutofit/>
          </a:bodyPr>
          <a:lstStyle>
            <a:lvl1pPr marL="0" indent="0">
              <a:lnSpc>
                <a:spcPct val="100000"/>
              </a:lnSpc>
              <a:buNone/>
              <a:defRPr sz="14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8" name="Date Placeholder 7"/>
          <p:cNvSpPr>
            <a:spLocks noGrp="1"/>
          </p:cNvSpPr>
          <p:nvPr>
            <p:ph type="dt" sz="half" idx="10"/>
          </p:nvPr>
        </p:nvSpPr>
        <p:spPr/>
        <p:txBody>
          <a:bodyPr/>
          <a:lstStyle/>
          <a:p>
            <a:fld id="{5586B75A-687E-405C-8A0B-8D00578BA2C3}" type="datetimeFigureOut">
              <a:rPr lang="en-US" smtClean="0"/>
              <a:pPr/>
              <a:t>10/2/19</a:t>
            </a:fld>
            <a:endParaRPr lang="en-US" dirty="0"/>
          </a:p>
        </p:txBody>
      </p:sp>
      <p:sp>
        <p:nvSpPr>
          <p:cNvPr id="9" name="Footer Placeholder 8"/>
          <p:cNvSpPr>
            <a:spLocks noGrp="1"/>
          </p:cNvSpPr>
          <p:nvPr>
            <p:ph type="ftr" sz="quarter" idx="11"/>
          </p:nvPr>
        </p:nvSpPr>
        <p:spPr>
          <a:xfrm>
            <a:off x="3499101" y="6356350"/>
            <a:ext cx="5911517" cy="365125"/>
          </a:xfrm>
        </p:spPr>
        <p:txBody>
          <a:bodyPr/>
          <a:lstStyle/>
          <a:p>
            <a:endParaRPr lang="en-US" dirty="0"/>
          </a:p>
        </p:txBody>
      </p:sp>
      <p:sp>
        <p:nvSpPr>
          <p:cNvPr id="10" name="Slide Number Placeholder 9"/>
          <p:cNvSpPr>
            <a:spLocks noGrp="1"/>
          </p:cNvSpPr>
          <p:nvPr>
            <p:ph type="sldNum" sz="quarter" idx="12"/>
          </p:nvPr>
        </p:nvSpPr>
        <p:spPr/>
        <p:txBody>
          <a:body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202216967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1" y="758952"/>
            <a:ext cx="3443590" cy="533095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252919" y="1123837"/>
            <a:ext cx="2947482" cy="460118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8" name="Rectangle 37"/>
          <p:cNvSpPr/>
          <p:nvPr/>
        </p:nvSpPr>
        <p:spPr>
          <a:xfrm>
            <a:off x="11815864" y="758952"/>
            <a:ext cx="384048" cy="5330952"/>
          </a:xfrm>
          <a:prstGeom prst="rect">
            <a:avLst/>
          </a:prstGeom>
          <a:solidFill>
            <a:srgbClr val="C8C8C8">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Text Placeholder 2"/>
          <p:cNvSpPr>
            <a:spLocks noGrp="1"/>
          </p:cNvSpPr>
          <p:nvPr>
            <p:ph type="body" idx="1"/>
          </p:nvPr>
        </p:nvSpPr>
        <p:spPr>
          <a:xfrm>
            <a:off x="3869268" y="864108"/>
            <a:ext cx="7315200" cy="5120640"/>
          </a:xfrm>
          <a:prstGeom prst="rect">
            <a:avLst/>
          </a:prstGeom>
        </p:spPr>
        <p:txBody>
          <a:bodyPr vert="horz" lIns="91440" tIns="45720" rIns="91440" bIns="45720" rtlCol="0" anchor="ct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262465" y="6356350"/>
            <a:ext cx="2743200" cy="365125"/>
          </a:xfrm>
          <a:prstGeom prst="rect">
            <a:avLst/>
          </a:prstGeom>
        </p:spPr>
        <p:txBody>
          <a:bodyPr vert="horz" lIns="91440" tIns="45720" rIns="91440" bIns="45720" rtlCol="0" anchor="ctr"/>
          <a:lstStyle>
            <a:lvl1pPr algn="l">
              <a:defRPr sz="1100">
                <a:solidFill>
                  <a:schemeClr val="tx1">
                    <a:lumMod val="50000"/>
                    <a:lumOff val="50000"/>
                  </a:schemeClr>
                </a:solidFill>
              </a:defRPr>
            </a:lvl1pPr>
          </a:lstStyle>
          <a:p>
            <a:fld id="{5586B75A-687E-405C-8A0B-8D00578BA2C3}" type="datetimeFigureOut">
              <a:rPr lang="en-US" smtClean="0"/>
              <a:pPr/>
              <a:t>10/2/19</a:t>
            </a:fld>
            <a:endParaRPr lang="en-US" dirty="0"/>
          </a:p>
        </p:txBody>
      </p:sp>
      <p:sp>
        <p:nvSpPr>
          <p:cNvPr id="5" name="Footer Placeholder 4"/>
          <p:cNvSpPr>
            <a:spLocks noGrp="1"/>
          </p:cNvSpPr>
          <p:nvPr>
            <p:ph type="ftr" sz="quarter" idx="3"/>
          </p:nvPr>
        </p:nvSpPr>
        <p:spPr>
          <a:xfrm>
            <a:off x="3869268" y="6356350"/>
            <a:ext cx="5911517" cy="365125"/>
          </a:xfrm>
          <a:prstGeom prst="rect">
            <a:avLst/>
          </a:prstGeom>
        </p:spPr>
        <p:txBody>
          <a:bodyPr vert="horz" lIns="91440" tIns="45720" rIns="91440" bIns="45720" rtlCol="0" anchor="ctr"/>
          <a:lstStyle>
            <a:lvl1pPr algn="l">
              <a:defRPr sz="1100">
                <a:solidFill>
                  <a:schemeClr val="tx1">
                    <a:lumMod val="50000"/>
                    <a:lumOff val="50000"/>
                  </a:schemeClr>
                </a:solidFill>
              </a:defRPr>
            </a:lvl1pPr>
          </a:lstStyle>
          <a:p>
            <a:endParaRPr lang="en-US" dirty="0"/>
          </a:p>
        </p:txBody>
      </p:sp>
      <p:sp>
        <p:nvSpPr>
          <p:cNvPr id="6" name="Slide Number Placeholder 5"/>
          <p:cNvSpPr>
            <a:spLocks noGrp="1"/>
          </p:cNvSpPr>
          <p:nvPr>
            <p:ph type="sldNum" sz="quarter" idx="4"/>
          </p:nvPr>
        </p:nvSpPr>
        <p:spPr>
          <a:xfrm>
            <a:off x="10634135" y="6356350"/>
            <a:ext cx="1530927" cy="365125"/>
          </a:xfrm>
          <a:prstGeom prst="rect">
            <a:avLst/>
          </a:prstGeom>
        </p:spPr>
        <p:txBody>
          <a:bodyPr vert="horz" lIns="91440" tIns="45720" rIns="91440" bIns="45720" rtlCol="0" anchor="ctr"/>
          <a:lstStyle>
            <a:lvl1pPr algn="r">
              <a:defRPr sz="1200" b="1">
                <a:solidFill>
                  <a:schemeClr val="accent1"/>
                </a:solidFill>
              </a:defRPr>
            </a:lvl1p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1751870108"/>
      </p:ext>
    </p:extLst>
  </p:cSld>
  <p:clrMap bg1="lt1" tx1="dk1" bg2="lt2" tx2="dk2" accent1="accent1" accent2="accent2" accent3="accent3" accent4="accent4" accent5="accent5" accent6="accent6" hlink="hlink" folHlink="folHlink"/>
  <p:sldLayoutIdLst>
    <p:sldLayoutId id="2147483865" r:id="rId1"/>
    <p:sldLayoutId id="2147483866" r:id="rId2"/>
    <p:sldLayoutId id="2147483867" r:id="rId3"/>
    <p:sldLayoutId id="2147483868" r:id="rId4"/>
    <p:sldLayoutId id="2147483869" r:id="rId5"/>
    <p:sldLayoutId id="2147483870" r:id="rId6"/>
    <p:sldLayoutId id="2147483871" r:id="rId7"/>
    <p:sldLayoutId id="2147483872" r:id="rId8"/>
    <p:sldLayoutId id="2147483873" r:id="rId9"/>
    <p:sldLayoutId id="2147483874" r:id="rId10"/>
    <p:sldLayoutId id="2147483875" r:id="rId11"/>
  </p:sldLayoutIdLst>
  <p:hf sldNum="0" hdr="0" ftr="0" dt="0"/>
  <p:txStyles>
    <p:titleStyle>
      <a:lvl1pPr algn="l" defTabSz="914400" rtl="0" eaLnBrk="1" latinLnBrk="0" hangingPunct="1">
        <a:lnSpc>
          <a:spcPct val="90000"/>
        </a:lnSpc>
        <a:spcBef>
          <a:spcPct val="0"/>
        </a:spcBef>
        <a:buNone/>
        <a:defRPr sz="3600" kern="1200" spc="-60" baseline="0">
          <a:solidFill>
            <a:srgbClr val="FFFFFF"/>
          </a:solidFill>
          <a:latin typeface="+mj-lt"/>
          <a:ea typeface="+mj-ea"/>
          <a:cs typeface="+mj-cs"/>
        </a:defRPr>
      </a:lvl1pPr>
    </p:titleStyle>
    <p:bodyStyle>
      <a:lvl1pPr marL="182880" indent="-182880" algn="l" defTabSz="914400" rtl="0" eaLnBrk="1" latinLnBrk="0" hangingPunct="1">
        <a:lnSpc>
          <a:spcPct val="90000"/>
        </a:lnSpc>
        <a:spcBef>
          <a:spcPts val="1200"/>
        </a:spcBef>
        <a:buClr>
          <a:schemeClr val="accent1"/>
        </a:buClr>
        <a:buFont typeface="Wingdings 2" pitchFamily="18" charset="2"/>
        <a:buChar char=""/>
        <a:defRPr sz="2000" kern="1200">
          <a:solidFill>
            <a:schemeClr val="tx1">
              <a:lumMod val="65000"/>
              <a:lumOff val="35000"/>
            </a:schemeClr>
          </a:solidFill>
          <a:latin typeface="+mn-lt"/>
          <a:ea typeface="+mn-ea"/>
          <a:cs typeface="+mn-cs"/>
        </a:defRPr>
      </a:lvl1pPr>
      <a:lvl2pPr marL="6858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800" kern="1200">
          <a:solidFill>
            <a:schemeClr val="tx1">
              <a:lumMod val="65000"/>
              <a:lumOff val="35000"/>
            </a:schemeClr>
          </a:solidFill>
          <a:latin typeface="+mn-lt"/>
          <a:ea typeface="+mn-ea"/>
          <a:cs typeface="+mn-cs"/>
        </a:defRPr>
      </a:lvl2pPr>
      <a:lvl3pPr marL="11430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600" kern="1200">
          <a:solidFill>
            <a:schemeClr val="tx1">
              <a:lumMod val="65000"/>
              <a:lumOff val="35000"/>
            </a:schemeClr>
          </a:solidFill>
          <a:latin typeface="+mn-lt"/>
          <a:ea typeface="+mn-ea"/>
          <a:cs typeface="+mn-cs"/>
        </a:defRPr>
      </a:lvl3pPr>
      <a:lvl4pPr marL="16002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4pPr>
      <a:lvl5pPr marL="20574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5pPr>
      <a:lvl6pPr marL="25146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6pPr>
      <a:lvl7pPr marL="29718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7pPr>
      <a:lvl8pPr marL="34290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8pPr>
      <a:lvl9pPr marL="38862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hyperlink" Target="https://scitools.org.uk/cartopy/docs/v0.14/matplotlib/feature_interface.html" TargetMode="Externa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 Id="rId4" Type="http://schemas.openxmlformats.org/officeDocument/2006/relationships/hyperlink" Target="https://scitools.org.uk/cartopy/docs/v0.14/matplotlib/feature_interface.html#cartopy.feature.cartopy.feature.OCEAN" TargetMode="External"/></Relationships>
</file>

<file path=ppt/slides/_rels/slide14.xml.rels><?xml version="1.0" encoding="UTF-8" standalone="yes"?>
<Relationships xmlns="http://schemas.openxmlformats.org/package/2006/relationships"><Relationship Id="rId3" Type="http://schemas.openxmlformats.org/officeDocument/2006/relationships/hyperlink" Target="https://scitools.org.uk/cartopy/docs/latest/gallery/index.html" TargetMode="External"/><Relationship Id="rId2" Type="http://schemas.openxmlformats.org/officeDocument/2006/relationships/hyperlink" Target="https://scitools.org.uk/cartopy/docs/v0.13/matplotlib/geoaxes.html" TargetMode="Externa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hyperlink" Target="https://matplotlib.org/api/_as_gen/matplotlib.axes.Axes.pcolormesh.html" TargetMode="External"/><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hyperlink" Target="https://matplotlib.org/basemap/users/intro.html#cartopy-new-management-and-eol-announcement)" TargetMode="External"/><Relationship Id="rId2" Type="http://schemas.openxmlformats.org/officeDocument/2006/relationships/hyperlink" Target="https://matplotlib.org/basemap/" TargetMode="External"/><Relationship Id="rId1" Type="http://schemas.openxmlformats.org/officeDocument/2006/relationships/slideLayout" Target="../slideLayouts/slideLayout2.xml"/><Relationship Id="rId4" Type="http://schemas.openxmlformats.org/officeDocument/2006/relationships/hyperlink" Target="https://scitools.org.uk/cartopy/docs/latest/" TargetMode="External"/></Relationships>
</file>

<file path=ppt/slides/_rels/slide20.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hyperlink" Target="https://matplotlib.org/3.1.1/api/_as_gen/matplotlib.pyplot.contourf.html" TargetMode="External"/><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hyperlink" Target="https://www.eumetsat.int/website/home/Satellites/CurrentSatellites/Metop/MetopDesign/GOME2/index.html" TargetMode="External"/><Relationship Id="rId2" Type="http://schemas.openxmlformats.org/officeDocument/2006/relationships/image" Target="../media/image17.png"/><Relationship Id="rId1" Type="http://schemas.openxmlformats.org/officeDocument/2006/relationships/slideLayout" Target="../slideLayouts/slideLayout2.xml"/><Relationship Id="rId4" Type="http://schemas.openxmlformats.org/officeDocument/2006/relationships/image" Target="../media/image18.jp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hyperlink" Target="https://docs.qgis.org/testing/en/docs/gentle_gis_introduction/coordinate_reference_systems.html" TargetMode="External"/><Relationship Id="rId2" Type="http://schemas.openxmlformats.org/officeDocument/2006/relationships/notesSlide" Target="../notesSlides/notesSlide1.xml"/><Relationship Id="rId1" Type="http://schemas.openxmlformats.org/officeDocument/2006/relationships/slideLayout" Target="../slideLayouts/slideLayout2.xml"/><Relationship Id="rId5" Type="http://schemas.openxmlformats.org/officeDocument/2006/relationships/image" Target="../media/image1.png"/><Relationship Id="rId4" Type="http://schemas.openxmlformats.org/officeDocument/2006/relationships/hyperlink" Target="https://www.datacamp.com/courses/visualizing-geospatial-data-in-python" TargetMode="Externa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hyperlink" Target="https://scitools.org.uk/cartopy/docs/v0.13/matplotlib/geoaxes.html" TargetMode="Externa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hyperlink" Target="https://scitools.org.uk/cartopy/docs/latest/crs/projections.html" TargetMode="Externa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7D7E04-5172-8647-A88A-487CDF783200}"/>
              </a:ext>
            </a:extLst>
          </p:cNvPr>
          <p:cNvSpPr>
            <a:spLocks noGrp="1"/>
          </p:cNvSpPr>
          <p:nvPr>
            <p:ph type="ctrTitle"/>
          </p:nvPr>
        </p:nvSpPr>
        <p:spPr/>
        <p:txBody>
          <a:bodyPr/>
          <a:lstStyle/>
          <a:p>
            <a:r>
              <a:rPr lang="en-US" dirty="0"/>
              <a:t>GEOG-G489/589</a:t>
            </a:r>
            <a:br>
              <a:rPr lang="en-US" dirty="0"/>
            </a:br>
            <a:r>
              <a:rPr lang="en-US" dirty="0"/>
              <a:t>Python Programming</a:t>
            </a:r>
          </a:p>
        </p:txBody>
      </p:sp>
      <p:sp>
        <p:nvSpPr>
          <p:cNvPr id="3" name="Subtitle 2">
            <a:extLst>
              <a:ext uri="{FF2B5EF4-FFF2-40B4-BE49-F238E27FC236}">
                <a16:creationId xmlns:a16="http://schemas.microsoft.com/office/drawing/2014/main" id="{327B98CF-8EF7-F44A-9FBB-8383333AC85C}"/>
              </a:ext>
            </a:extLst>
          </p:cNvPr>
          <p:cNvSpPr>
            <a:spLocks noGrp="1"/>
          </p:cNvSpPr>
          <p:nvPr>
            <p:ph type="subTitle" idx="1"/>
          </p:nvPr>
        </p:nvSpPr>
        <p:spPr>
          <a:xfrm>
            <a:off x="1100015" y="4670245"/>
            <a:ext cx="7315200" cy="1105521"/>
          </a:xfrm>
        </p:spPr>
        <p:txBody>
          <a:bodyPr>
            <a:normAutofit/>
          </a:bodyPr>
          <a:lstStyle/>
          <a:p>
            <a:r>
              <a:rPr lang="en-US" dirty="0"/>
              <a:t>Instructor: Natasha </a:t>
            </a:r>
            <a:r>
              <a:rPr lang="en-US" dirty="0" err="1"/>
              <a:t>MacBean</a:t>
            </a:r>
            <a:endParaRPr lang="en-US" dirty="0"/>
          </a:p>
          <a:p>
            <a:r>
              <a:rPr lang="en-US" dirty="0"/>
              <a:t>Intro to </a:t>
            </a:r>
            <a:r>
              <a:rPr lang="en-US" dirty="0" err="1"/>
              <a:t>Cartopy</a:t>
            </a:r>
            <a:endParaRPr lang="en-US" dirty="0"/>
          </a:p>
        </p:txBody>
      </p:sp>
    </p:spTree>
    <p:extLst>
      <p:ext uri="{BB962C8B-B14F-4D97-AF65-F5344CB8AC3E}">
        <p14:creationId xmlns:p14="http://schemas.microsoft.com/office/powerpoint/2010/main" val="14671866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211148-C746-9041-949B-82F7211B2901}"/>
              </a:ext>
            </a:extLst>
          </p:cNvPr>
          <p:cNvSpPr>
            <a:spLocks noGrp="1"/>
          </p:cNvSpPr>
          <p:nvPr>
            <p:ph type="title"/>
          </p:nvPr>
        </p:nvSpPr>
        <p:spPr/>
        <p:txBody>
          <a:bodyPr/>
          <a:lstStyle/>
          <a:p>
            <a:r>
              <a:rPr lang="en-US" dirty="0"/>
              <a:t>Other </a:t>
            </a:r>
            <a:r>
              <a:rPr lang="en-US" dirty="0" err="1"/>
              <a:t>geoaxes</a:t>
            </a:r>
            <a:r>
              <a:rPr lang="en-US" dirty="0"/>
              <a:t> methods</a:t>
            </a:r>
          </a:p>
        </p:txBody>
      </p:sp>
      <p:sp>
        <p:nvSpPr>
          <p:cNvPr id="3" name="Content Placeholder 2">
            <a:extLst>
              <a:ext uri="{FF2B5EF4-FFF2-40B4-BE49-F238E27FC236}">
                <a16:creationId xmlns:a16="http://schemas.microsoft.com/office/drawing/2014/main" id="{C88012AF-1182-AD49-9679-35B0F4A4A7C7}"/>
              </a:ext>
            </a:extLst>
          </p:cNvPr>
          <p:cNvSpPr>
            <a:spLocks noGrp="1"/>
          </p:cNvSpPr>
          <p:nvPr>
            <p:ph idx="1"/>
          </p:nvPr>
        </p:nvSpPr>
        <p:spPr/>
        <p:txBody>
          <a:bodyPr/>
          <a:lstStyle/>
          <a:p>
            <a:r>
              <a:rPr lang="en-US" dirty="0"/>
              <a:t>iii) </a:t>
            </a:r>
            <a:r>
              <a:rPr lang="en-US" b="1" dirty="0" err="1">
                <a:solidFill>
                  <a:srgbClr val="64B8CF"/>
                </a:solidFill>
              </a:rPr>
              <a:t>ax.set_extent</a:t>
            </a:r>
            <a:r>
              <a:rPr lang="en-US" b="1" dirty="0">
                <a:solidFill>
                  <a:srgbClr val="64B8CF"/>
                </a:solidFill>
              </a:rPr>
              <a:t>() </a:t>
            </a:r>
            <a:r>
              <a:rPr lang="en-US" dirty="0">
                <a:sym typeface="Wingdings" pitchFamily="2" charset="2"/>
              </a:rPr>
              <a:t> </a:t>
            </a:r>
            <a:r>
              <a:rPr lang="en-US" dirty="0"/>
              <a:t>is the opposite of </a:t>
            </a:r>
            <a:r>
              <a:rPr lang="en-US" dirty="0" err="1"/>
              <a:t>ax.set_global</a:t>
            </a:r>
            <a:r>
              <a:rPr lang="en-US" dirty="0"/>
              <a:t>() and can be used to zoom into a particular region to define a regional map. The method takes one argument "extents" which is a list or tuple containing [</a:t>
            </a:r>
            <a:r>
              <a:rPr lang="en-US" dirty="0" err="1"/>
              <a:t>xmin</a:t>
            </a:r>
            <a:r>
              <a:rPr lang="en-US" dirty="0"/>
              <a:t>, </a:t>
            </a:r>
            <a:r>
              <a:rPr lang="en-US" dirty="0" err="1"/>
              <a:t>xmax</a:t>
            </a:r>
            <a:r>
              <a:rPr lang="en-US" dirty="0"/>
              <a:t>, </a:t>
            </a:r>
            <a:r>
              <a:rPr lang="en-US" dirty="0" err="1"/>
              <a:t>ymin</a:t>
            </a:r>
            <a:r>
              <a:rPr lang="en-US" dirty="0"/>
              <a:t>, </a:t>
            </a:r>
            <a:r>
              <a:rPr lang="en-US" dirty="0" err="1"/>
              <a:t>ymax</a:t>
            </a:r>
            <a:r>
              <a:rPr lang="en-US" dirty="0"/>
              <a:t>], i.e.</a:t>
            </a:r>
          </a:p>
          <a:p>
            <a:pPr marL="0" indent="0">
              <a:buNone/>
            </a:pPr>
            <a:r>
              <a:rPr lang="en-US" dirty="0"/>
              <a:t>		</a:t>
            </a:r>
            <a:r>
              <a:rPr lang="en-US" b="1" dirty="0">
                <a:solidFill>
                  <a:srgbClr val="64B8CF"/>
                </a:solidFill>
              </a:rPr>
              <a:t>extents = [-130, -65, 24, 50.5]</a:t>
            </a:r>
          </a:p>
          <a:p>
            <a:pPr marL="0" indent="0">
              <a:buNone/>
            </a:pPr>
            <a:r>
              <a:rPr lang="en-US" b="1" dirty="0">
                <a:solidFill>
                  <a:srgbClr val="64B8CF"/>
                </a:solidFill>
              </a:rPr>
              <a:t>		</a:t>
            </a:r>
            <a:r>
              <a:rPr lang="en-US" b="1" dirty="0" err="1">
                <a:solidFill>
                  <a:srgbClr val="64B8CF"/>
                </a:solidFill>
              </a:rPr>
              <a:t>ax.set_extent</a:t>
            </a:r>
            <a:r>
              <a:rPr lang="en-US" b="1" dirty="0">
                <a:solidFill>
                  <a:srgbClr val="64B8CF"/>
                </a:solidFill>
              </a:rPr>
              <a:t>(extents)</a:t>
            </a:r>
          </a:p>
          <a:p>
            <a:pPr marL="0" indent="0">
              <a:buNone/>
            </a:pPr>
            <a:r>
              <a:rPr lang="en-US" dirty="0"/>
              <a:t>...would give a map of the </a:t>
            </a:r>
            <a:r>
              <a:rPr lang="en-US" dirty="0" err="1"/>
              <a:t>continguous</a:t>
            </a:r>
            <a:r>
              <a:rPr lang="en-US" dirty="0"/>
              <a:t> US. </a:t>
            </a:r>
          </a:p>
          <a:p>
            <a:r>
              <a:rPr lang="en-US" dirty="0"/>
              <a:t>However, you will then also need to re-set the central longitude, otherwise your map will not be centered correctly. </a:t>
            </a:r>
          </a:p>
          <a:p>
            <a:r>
              <a:rPr lang="en-US" dirty="0"/>
              <a:t>Therefore when you initialize your map you should set </a:t>
            </a:r>
            <a:r>
              <a:rPr lang="en-US" b="1" dirty="0" err="1">
                <a:solidFill>
                  <a:srgbClr val="64B8CF"/>
                </a:solidFill>
              </a:rPr>
              <a:t>ccrs.PlateCarree</a:t>
            </a:r>
            <a:r>
              <a:rPr lang="en-US" b="1" dirty="0">
                <a:solidFill>
                  <a:srgbClr val="64B8CF"/>
                </a:solidFill>
              </a:rPr>
              <a:t>(</a:t>
            </a:r>
            <a:r>
              <a:rPr lang="en-US" b="1" dirty="0" err="1">
                <a:solidFill>
                  <a:srgbClr val="64B8CF"/>
                </a:solidFill>
              </a:rPr>
              <a:t>central_longitude</a:t>
            </a:r>
            <a:r>
              <a:rPr lang="en-US" b="1" dirty="0">
                <a:solidFill>
                  <a:srgbClr val="64B8CF"/>
                </a:solidFill>
              </a:rPr>
              <a:t>=</a:t>
            </a:r>
            <a:r>
              <a:rPr lang="en-US" b="1" dirty="0" err="1">
                <a:solidFill>
                  <a:srgbClr val="64B8CF"/>
                </a:solidFill>
              </a:rPr>
              <a:t>np.mean</a:t>
            </a:r>
            <a:r>
              <a:rPr lang="en-US" b="1" dirty="0">
                <a:solidFill>
                  <a:srgbClr val="64B8CF"/>
                </a:solidFill>
              </a:rPr>
              <a:t>(extents[:2])</a:t>
            </a:r>
          </a:p>
          <a:p>
            <a:r>
              <a:rPr lang="en-US" i="1" dirty="0"/>
              <a:t>Note for the US the </a:t>
            </a:r>
            <a:r>
              <a:rPr lang="en-US" i="1" dirty="0" err="1"/>
              <a:t>albers</a:t>
            </a:r>
            <a:r>
              <a:rPr lang="en-US" i="1" dirty="0"/>
              <a:t> equal area projection is often used, which has both </a:t>
            </a:r>
            <a:r>
              <a:rPr lang="en-US" i="1" dirty="0" err="1"/>
              <a:t>central_longitude</a:t>
            </a:r>
            <a:r>
              <a:rPr lang="en-US" i="1" dirty="0"/>
              <a:t> and </a:t>
            </a:r>
            <a:r>
              <a:rPr lang="en-US" i="1" dirty="0" err="1"/>
              <a:t>central_latitude</a:t>
            </a:r>
            <a:r>
              <a:rPr lang="en-US" i="1" dirty="0"/>
              <a:t> as keyword arguments.</a:t>
            </a:r>
          </a:p>
        </p:txBody>
      </p:sp>
    </p:spTree>
    <p:extLst>
      <p:ext uri="{BB962C8B-B14F-4D97-AF65-F5344CB8AC3E}">
        <p14:creationId xmlns:p14="http://schemas.microsoft.com/office/powerpoint/2010/main" val="347698393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211148-C746-9041-949B-82F7211B2901}"/>
              </a:ext>
            </a:extLst>
          </p:cNvPr>
          <p:cNvSpPr>
            <a:spLocks noGrp="1"/>
          </p:cNvSpPr>
          <p:nvPr>
            <p:ph type="title"/>
          </p:nvPr>
        </p:nvSpPr>
        <p:spPr/>
        <p:txBody>
          <a:bodyPr/>
          <a:lstStyle/>
          <a:p>
            <a:r>
              <a:rPr lang="en-US" dirty="0"/>
              <a:t>Other </a:t>
            </a:r>
            <a:r>
              <a:rPr lang="en-US" dirty="0" err="1"/>
              <a:t>geoaxes</a:t>
            </a:r>
            <a:r>
              <a:rPr lang="en-US" dirty="0"/>
              <a:t> methods</a:t>
            </a:r>
          </a:p>
        </p:txBody>
      </p:sp>
      <p:pic>
        <p:nvPicPr>
          <p:cNvPr id="7" name="Content Placeholder 6">
            <a:extLst>
              <a:ext uri="{FF2B5EF4-FFF2-40B4-BE49-F238E27FC236}">
                <a16:creationId xmlns:a16="http://schemas.microsoft.com/office/drawing/2014/main" id="{43ABDFB2-1FA2-F345-974E-64FAA14BCE8C}"/>
              </a:ext>
            </a:extLst>
          </p:cNvPr>
          <p:cNvPicPr>
            <a:picLocks noGrp="1" noChangeAspect="1"/>
          </p:cNvPicPr>
          <p:nvPr>
            <p:ph idx="1"/>
          </p:nvPr>
        </p:nvPicPr>
        <p:blipFill>
          <a:blip r:embed="rId2"/>
          <a:stretch>
            <a:fillRect/>
          </a:stretch>
        </p:blipFill>
        <p:spPr>
          <a:xfrm>
            <a:off x="3683543" y="1377408"/>
            <a:ext cx="7969124" cy="3854347"/>
          </a:xfrm>
        </p:spPr>
      </p:pic>
    </p:spTree>
    <p:extLst>
      <p:ext uri="{BB962C8B-B14F-4D97-AF65-F5344CB8AC3E}">
        <p14:creationId xmlns:p14="http://schemas.microsoft.com/office/powerpoint/2010/main" val="238661472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E75171-7BCB-9B43-894E-CB2E970045EB}"/>
              </a:ext>
            </a:extLst>
          </p:cNvPr>
          <p:cNvSpPr>
            <a:spLocks noGrp="1"/>
          </p:cNvSpPr>
          <p:nvPr>
            <p:ph type="title"/>
          </p:nvPr>
        </p:nvSpPr>
        <p:spPr/>
        <p:txBody>
          <a:bodyPr/>
          <a:lstStyle/>
          <a:p>
            <a:r>
              <a:rPr lang="en-US" dirty="0"/>
              <a:t>Other </a:t>
            </a:r>
            <a:r>
              <a:rPr lang="en-US" dirty="0" err="1"/>
              <a:t>geoaxes</a:t>
            </a:r>
            <a:r>
              <a:rPr lang="en-US" dirty="0"/>
              <a:t> methods</a:t>
            </a:r>
          </a:p>
        </p:txBody>
      </p:sp>
      <p:sp>
        <p:nvSpPr>
          <p:cNvPr id="3" name="Content Placeholder 2">
            <a:extLst>
              <a:ext uri="{FF2B5EF4-FFF2-40B4-BE49-F238E27FC236}">
                <a16:creationId xmlns:a16="http://schemas.microsoft.com/office/drawing/2014/main" id="{246CF8F7-ADFD-CE47-8F66-240F94C3A5AF}"/>
              </a:ext>
            </a:extLst>
          </p:cNvPr>
          <p:cNvSpPr>
            <a:spLocks noGrp="1"/>
          </p:cNvSpPr>
          <p:nvPr>
            <p:ph idx="1"/>
          </p:nvPr>
        </p:nvSpPr>
        <p:spPr>
          <a:xfrm>
            <a:off x="3869268" y="312516"/>
            <a:ext cx="7315200" cy="6366076"/>
          </a:xfrm>
        </p:spPr>
        <p:txBody>
          <a:bodyPr>
            <a:normAutofit lnSpcReduction="10000"/>
          </a:bodyPr>
          <a:lstStyle/>
          <a:p>
            <a:r>
              <a:rPr lang="en-US" dirty="0"/>
              <a:t>iv) </a:t>
            </a:r>
            <a:r>
              <a:rPr lang="en-US" b="1" dirty="0" err="1">
                <a:solidFill>
                  <a:srgbClr val="64B8CF"/>
                </a:solidFill>
              </a:rPr>
              <a:t>ax.add_feature</a:t>
            </a:r>
            <a:r>
              <a:rPr lang="en-US" b="1" dirty="0">
                <a:solidFill>
                  <a:srgbClr val="64B8CF"/>
                </a:solidFill>
              </a:rPr>
              <a:t>(FEATURE)</a:t>
            </a:r>
            <a:r>
              <a:rPr lang="en-US" dirty="0">
                <a:solidFill>
                  <a:srgbClr val="64B8CF"/>
                </a:solidFill>
              </a:rPr>
              <a:t> </a:t>
            </a:r>
            <a:r>
              <a:rPr lang="en-US" dirty="0">
                <a:sym typeface="Wingdings" pitchFamily="2" charset="2"/>
              </a:rPr>
              <a:t> </a:t>
            </a:r>
            <a:r>
              <a:rPr lang="en-US" dirty="0"/>
              <a:t>adds certain points, lines or polygons features to the map. </a:t>
            </a:r>
          </a:p>
          <a:p>
            <a:r>
              <a:rPr lang="en-US" dirty="0"/>
              <a:t>This page explains more about the features interface: </a:t>
            </a:r>
            <a:r>
              <a:rPr lang="en-US" u="sng" dirty="0">
                <a:hlinkClick r:id="rId2"/>
              </a:rPr>
              <a:t>https://scitools.org.uk/cartopy/docs/v0.14/matplotlib/feature_interface.html</a:t>
            </a:r>
            <a:r>
              <a:rPr lang="en-US" dirty="0"/>
              <a:t>. </a:t>
            </a:r>
          </a:p>
          <a:p>
            <a:r>
              <a:rPr lang="en-US" dirty="0"/>
              <a:t>This can also be used to add vector features such as shapefiles. </a:t>
            </a:r>
            <a:r>
              <a:rPr lang="en-US" dirty="0" err="1"/>
              <a:t>CartoPy</a:t>
            </a:r>
            <a:r>
              <a:rPr lang="en-US" dirty="0"/>
              <a:t> has a number of pre-defined geographical features that can improve the visualization of your map and help to orient yourself in a particular location, including:</a:t>
            </a:r>
          </a:p>
          <a:p>
            <a:pPr marL="0" indent="0" algn="ctr">
              <a:buNone/>
            </a:pPr>
            <a:r>
              <a:rPr lang="en-US" b="1" dirty="0" err="1">
                <a:solidFill>
                  <a:srgbClr val="64B8CF"/>
                </a:solidFill>
              </a:rPr>
              <a:t>cartopy.feature.BORDERS</a:t>
            </a:r>
            <a:endParaRPr lang="en-US" b="1" dirty="0">
              <a:solidFill>
                <a:srgbClr val="64B8CF"/>
              </a:solidFill>
            </a:endParaRPr>
          </a:p>
          <a:p>
            <a:pPr marL="0" indent="0" algn="ctr">
              <a:buNone/>
            </a:pPr>
            <a:r>
              <a:rPr lang="en-US" b="1" dirty="0" err="1">
                <a:solidFill>
                  <a:srgbClr val="64B8CF"/>
                </a:solidFill>
              </a:rPr>
              <a:t>cartopy.feature.COASTLINE</a:t>
            </a:r>
            <a:endParaRPr lang="en-US" b="1" dirty="0">
              <a:solidFill>
                <a:srgbClr val="64B8CF"/>
              </a:solidFill>
            </a:endParaRPr>
          </a:p>
          <a:p>
            <a:pPr marL="0" indent="0" algn="ctr">
              <a:buNone/>
            </a:pPr>
            <a:r>
              <a:rPr lang="en-US" b="1" dirty="0" err="1">
                <a:solidFill>
                  <a:srgbClr val="64B8CF"/>
                </a:solidFill>
              </a:rPr>
              <a:t>cartopy.feature.LAKES</a:t>
            </a:r>
            <a:endParaRPr lang="en-US" b="1" dirty="0">
              <a:solidFill>
                <a:srgbClr val="64B8CF"/>
              </a:solidFill>
            </a:endParaRPr>
          </a:p>
          <a:p>
            <a:pPr marL="0" indent="0" algn="ctr">
              <a:buNone/>
            </a:pPr>
            <a:r>
              <a:rPr lang="en-US" b="1" dirty="0" err="1">
                <a:solidFill>
                  <a:srgbClr val="64B8CF"/>
                </a:solidFill>
              </a:rPr>
              <a:t>cartopy.feature.RIVERS</a:t>
            </a:r>
            <a:endParaRPr lang="en-US" b="1" dirty="0">
              <a:solidFill>
                <a:srgbClr val="64B8CF"/>
              </a:solidFill>
            </a:endParaRPr>
          </a:p>
          <a:p>
            <a:r>
              <a:rPr lang="en-US" dirty="0"/>
              <a:t>For example, if we were to plot the map of the North America with the </a:t>
            </a:r>
            <a:r>
              <a:rPr lang="en-US" dirty="0" err="1"/>
              <a:t>set_extent</a:t>
            </a:r>
            <a:r>
              <a:rPr lang="en-US" dirty="0"/>
              <a:t>(), we still wouldn't yet be able to see exactly where the border between the US and Canada or the border between the US and Mexico are. Therefore if we add the command:</a:t>
            </a:r>
          </a:p>
          <a:p>
            <a:pPr marL="0" indent="0" algn="ctr">
              <a:buNone/>
            </a:pPr>
            <a:r>
              <a:rPr lang="en-US" b="1" dirty="0" err="1">
                <a:solidFill>
                  <a:srgbClr val="64B8CF"/>
                </a:solidFill>
              </a:rPr>
              <a:t>ax.add_feature</a:t>
            </a:r>
            <a:r>
              <a:rPr lang="en-US" b="1" dirty="0">
                <a:solidFill>
                  <a:srgbClr val="64B8CF"/>
                </a:solidFill>
              </a:rPr>
              <a:t>(</a:t>
            </a:r>
            <a:r>
              <a:rPr lang="en-US" b="1" dirty="0" err="1">
                <a:solidFill>
                  <a:srgbClr val="64B8CF"/>
                </a:solidFill>
              </a:rPr>
              <a:t>cartopy.feature.BORDERS</a:t>
            </a:r>
            <a:r>
              <a:rPr lang="en-US" b="1" dirty="0">
                <a:solidFill>
                  <a:srgbClr val="64B8CF"/>
                </a:solidFill>
              </a:rPr>
              <a:t>)</a:t>
            </a:r>
            <a:endParaRPr lang="en-US" dirty="0">
              <a:solidFill>
                <a:srgbClr val="64B8CF"/>
              </a:solidFill>
            </a:endParaRPr>
          </a:p>
          <a:p>
            <a:pPr marL="0" indent="0">
              <a:buNone/>
            </a:pPr>
            <a:r>
              <a:rPr lang="en-US" dirty="0"/>
              <a:t>…our regional map of the contiguous US will become much clearer.</a:t>
            </a:r>
          </a:p>
          <a:p>
            <a:endParaRPr lang="en-US" dirty="0"/>
          </a:p>
        </p:txBody>
      </p:sp>
    </p:spTree>
    <p:extLst>
      <p:ext uri="{BB962C8B-B14F-4D97-AF65-F5344CB8AC3E}">
        <p14:creationId xmlns:p14="http://schemas.microsoft.com/office/powerpoint/2010/main" val="308306677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E75171-7BCB-9B43-894E-CB2E970045EB}"/>
              </a:ext>
            </a:extLst>
          </p:cNvPr>
          <p:cNvSpPr>
            <a:spLocks noGrp="1"/>
          </p:cNvSpPr>
          <p:nvPr>
            <p:ph type="title"/>
          </p:nvPr>
        </p:nvSpPr>
        <p:spPr/>
        <p:txBody>
          <a:bodyPr/>
          <a:lstStyle/>
          <a:p>
            <a:r>
              <a:rPr lang="en-US" dirty="0"/>
              <a:t>Other </a:t>
            </a:r>
            <a:r>
              <a:rPr lang="en-US" dirty="0" err="1"/>
              <a:t>geoaxes</a:t>
            </a:r>
            <a:r>
              <a:rPr lang="en-US" dirty="0"/>
              <a:t> methods</a:t>
            </a:r>
          </a:p>
        </p:txBody>
      </p:sp>
      <p:pic>
        <p:nvPicPr>
          <p:cNvPr id="7" name="Content Placeholder 6">
            <a:extLst>
              <a:ext uri="{FF2B5EF4-FFF2-40B4-BE49-F238E27FC236}">
                <a16:creationId xmlns:a16="http://schemas.microsoft.com/office/drawing/2014/main" id="{36751CDE-9C7F-8646-876C-92D52D8E7E75}"/>
              </a:ext>
            </a:extLst>
          </p:cNvPr>
          <p:cNvPicPr>
            <a:picLocks noGrp="1" noChangeAspect="1"/>
          </p:cNvPicPr>
          <p:nvPr>
            <p:ph idx="1"/>
          </p:nvPr>
        </p:nvPicPr>
        <p:blipFill>
          <a:blip r:embed="rId2"/>
          <a:stretch>
            <a:fillRect/>
          </a:stretch>
        </p:blipFill>
        <p:spPr>
          <a:xfrm>
            <a:off x="3479264" y="533529"/>
            <a:ext cx="8459817" cy="1515191"/>
          </a:xfrm>
        </p:spPr>
      </p:pic>
      <p:pic>
        <p:nvPicPr>
          <p:cNvPr id="9" name="Picture 8">
            <a:extLst>
              <a:ext uri="{FF2B5EF4-FFF2-40B4-BE49-F238E27FC236}">
                <a16:creationId xmlns:a16="http://schemas.microsoft.com/office/drawing/2014/main" id="{F94B1E3D-D794-5045-B3E1-6F8F519316AB}"/>
              </a:ext>
            </a:extLst>
          </p:cNvPr>
          <p:cNvPicPr>
            <a:picLocks noChangeAspect="1"/>
          </p:cNvPicPr>
          <p:nvPr/>
        </p:nvPicPr>
        <p:blipFill>
          <a:blip r:embed="rId3"/>
          <a:stretch>
            <a:fillRect/>
          </a:stretch>
        </p:blipFill>
        <p:spPr>
          <a:xfrm>
            <a:off x="4727045" y="2048720"/>
            <a:ext cx="6482848" cy="3246872"/>
          </a:xfrm>
          <a:prstGeom prst="rect">
            <a:avLst/>
          </a:prstGeom>
        </p:spPr>
      </p:pic>
      <p:sp>
        <p:nvSpPr>
          <p:cNvPr id="10" name="TextBox 9">
            <a:extLst>
              <a:ext uri="{FF2B5EF4-FFF2-40B4-BE49-F238E27FC236}">
                <a16:creationId xmlns:a16="http://schemas.microsoft.com/office/drawing/2014/main" id="{37FAAC6E-5DEF-EB4F-8572-8EC0FB308F8A}"/>
              </a:ext>
            </a:extLst>
          </p:cNvPr>
          <p:cNvSpPr txBox="1"/>
          <p:nvPr/>
        </p:nvSpPr>
        <p:spPr>
          <a:xfrm>
            <a:off x="3673037" y="5295592"/>
            <a:ext cx="8072270" cy="1723549"/>
          </a:xfrm>
          <a:prstGeom prst="rect">
            <a:avLst/>
          </a:prstGeom>
          <a:noFill/>
        </p:spPr>
        <p:txBody>
          <a:bodyPr wrap="square" rtlCol="0">
            <a:spAutoFit/>
          </a:bodyPr>
          <a:lstStyle/>
          <a:p>
            <a:pPr marL="285750" indent="-285750">
              <a:buFont typeface="Wingdings" pitchFamily="2" charset="2"/>
              <a:buChar char="Ø"/>
            </a:pPr>
            <a:r>
              <a:rPr lang="en-US" sz="1400" dirty="0"/>
              <a:t>You can see that the RIVERS feature is fairly limited. If you want higher resolution features, </a:t>
            </a:r>
            <a:r>
              <a:rPr lang="en-US" sz="1400" dirty="0" err="1"/>
              <a:t>CartoPy</a:t>
            </a:r>
            <a:r>
              <a:rPr lang="en-US" sz="1400" dirty="0"/>
              <a:t> downloads shapefiles and creates these features automatically from the Natural Earth or NOAA GSHHS Databases. More information and links to the websites can be found on the main features page here: </a:t>
            </a:r>
            <a:r>
              <a:rPr lang="en-US" sz="1400" u="sng" dirty="0">
                <a:hlinkClick r:id="rId4"/>
              </a:rPr>
              <a:t>https://scitools.org.uk/cartopy/docs/v0.14/matplotlib/feature_interface.html#cartopy.feature.cartopy.feature.OCEAN</a:t>
            </a:r>
            <a:endParaRPr lang="en-US" sz="1400" dirty="0"/>
          </a:p>
          <a:p>
            <a:br>
              <a:rPr lang="en-US" dirty="0"/>
            </a:br>
            <a:endParaRPr lang="en-US" dirty="0"/>
          </a:p>
        </p:txBody>
      </p:sp>
    </p:spTree>
    <p:extLst>
      <p:ext uri="{BB962C8B-B14F-4D97-AF65-F5344CB8AC3E}">
        <p14:creationId xmlns:p14="http://schemas.microsoft.com/office/powerpoint/2010/main" val="102114118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A7ED7F-531D-394F-B45E-15F6B9DEDDE2}"/>
              </a:ext>
            </a:extLst>
          </p:cNvPr>
          <p:cNvSpPr>
            <a:spLocks noGrp="1"/>
          </p:cNvSpPr>
          <p:nvPr>
            <p:ph type="title"/>
          </p:nvPr>
        </p:nvSpPr>
        <p:spPr/>
        <p:txBody>
          <a:bodyPr/>
          <a:lstStyle/>
          <a:p>
            <a:r>
              <a:rPr lang="en-US" dirty="0"/>
              <a:t>Final notes on </a:t>
            </a:r>
            <a:r>
              <a:rPr lang="en-US" dirty="0" err="1"/>
              <a:t>geoaxes</a:t>
            </a:r>
            <a:r>
              <a:rPr lang="en-US" dirty="0"/>
              <a:t> methods</a:t>
            </a:r>
          </a:p>
        </p:txBody>
      </p:sp>
      <p:sp>
        <p:nvSpPr>
          <p:cNvPr id="3" name="Content Placeholder 2">
            <a:extLst>
              <a:ext uri="{FF2B5EF4-FFF2-40B4-BE49-F238E27FC236}">
                <a16:creationId xmlns:a16="http://schemas.microsoft.com/office/drawing/2014/main" id="{0F95D0E4-D1AE-E145-A212-116F097A94F5}"/>
              </a:ext>
            </a:extLst>
          </p:cNvPr>
          <p:cNvSpPr>
            <a:spLocks noGrp="1"/>
          </p:cNvSpPr>
          <p:nvPr>
            <p:ph idx="1"/>
          </p:nvPr>
        </p:nvSpPr>
        <p:spPr/>
        <p:txBody>
          <a:bodyPr>
            <a:normAutofit lnSpcReduction="10000"/>
          </a:bodyPr>
          <a:lstStyle/>
          <a:p>
            <a:r>
              <a:rPr lang="en-US" dirty="0"/>
              <a:t>Other </a:t>
            </a:r>
            <a:r>
              <a:rPr lang="en-US" dirty="0" err="1"/>
              <a:t>geoaxes</a:t>
            </a:r>
            <a:r>
              <a:rPr lang="en-US" dirty="0"/>
              <a:t> methods that you may find useful for your work include:</a:t>
            </a:r>
          </a:p>
          <a:p>
            <a:pPr marL="0" indent="0">
              <a:buNone/>
            </a:pPr>
            <a:r>
              <a:rPr lang="en-US" dirty="0"/>
              <a:t>			</a:t>
            </a:r>
            <a:r>
              <a:rPr lang="en-US" b="1" dirty="0" err="1">
                <a:solidFill>
                  <a:srgbClr val="64B8CF"/>
                </a:solidFill>
              </a:rPr>
              <a:t>ax.imshow</a:t>
            </a:r>
            <a:r>
              <a:rPr lang="en-US" b="1" dirty="0">
                <a:solidFill>
                  <a:srgbClr val="64B8CF"/>
                </a:solidFill>
              </a:rPr>
              <a:t>()</a:t>
            </a:r>
          </a:p>
          <a:p>
            <a:pPr marL="0" indent="0">
              <a:buNone/>
            </a:pPr>
            <a:r>
              <a:rPr lang="en-US" b="1" dirty="0">
                <a:solidFill>
                  <a:srgbClr val="64B8CF"/>
                </a:solidFill>
              </a:rPr>
              <a:t>			</a:t>
            </a:r>
            <a:r>
              <a:rPr lang="en-US" b="1" dirty="0" err="1">
                <a:solidFill>
                  <a:srgbClr val="64B8CF"/>
                </a:solidFill>
              </a:rPr>
              <a:t>ax.add_raster</a:t>
            </a:r>
            <a:r>
              <a:rPr lang="en-US" b="1" dirty="0">
                <a:solidFill>
                  <a:srgbClr val="64B8CF"/>
                </a:solidFill>
              </a:rPr>
              <a:t>()</a:t>
            </a:r>
          </a:p>
          <a:p>
            <a:r>
              <a:rPr lang="en-US" dirty="0"/>
              <a:t>If you're interested in plotting maps, I recommend you look through these methods carefully: </a:t>
            </a:r>
            <a:r>
              <a:rPr lang="en-US" u="sng" dirty="0">
                <a:hlinkClick r:id="rId2"/>
              </a:rPr>
              <a:t>https://scitools.org.uk/cartopy/docs/v0.13/matplotlib/geoaxes.html</a:t>
            </a:r>
            <a:endParaRPr lang="en-US" dirty="0"/>
          </a:p>
          <a:p>
            <a:r>
              <a:rPr lang="en-US" dirty="0"/>
              <a:t>You can also find out more by looking in the </a:t>
            </a:r>
            <a:r>
              <a:rPr lang="en-US" dirty="0" err="1"/>
              <a:t>CartoPy</a:t>
            </a:r>
            <a:r>
              <a:rPr lang="en-US" dirty="0"/>
              <a:t> Gallery: </a:t>
            </a:r>
            <a:r>
              <a:rPr lang="en-US" u="sng" dirty="0">
                <a:hlinkClick r:id="rId3"/>
              </a:rPr>
              <a:t>https://scitools.org.uk/cartopy/docs/latest/gallery/index.html</a:t>
            </a:r>
            <a:endParaRPr lang="en-US" dirty="0"/>
          </a:p>
          <a:p>
            <a:r>
              <a:rPr lang="en-US" dirty="0"/>
              <a:t>NOTE: we can find out more the projections and </a:t>
            </a:r>
            <a:r>
              <a:rPr lang="en-US" dirty="0" err="1"/>
              <a:t>geosaxes</a:t>
            </a:r>
            <a:r>
              <a:rPr lang="en-US" dirty="0"/>
              <a:t> methods using a ? directly after the command </a:t>
            </a:r>
            <a:r>
              <a:rPr lang="en-US" b="1" dirty="0"/>
              <a:t>with no parentheses</a:t>
            </a:r>
            <a:r>
              <a:rPr lang="en-US" dirty="0"/>
              <a:t>, e.g.</a:t>
            </a:r>
          </a:p>
          <a:p>
            <a:pPr marL="0" indent="0" algn="ctr">
              <a:buNone/>
            </a:pPr>
            <a:r>
              <a:rPr lang="en-US" b="1" dirty="0" err="1">
                <a:solidFill>
                  <a:srgbClr val="64B8CF"/>
                </a:solidFill>
              </a:rPr>
              <a:t>ccrs.PlateCarree</a:t>
            </a:r>
            <a:r>
              <a:rPr lang="en-US" b="1" dirty="0">
                <a:solidFill>
                  <a:srgbClr val="64B8CF"/>
                </a:solidFill>
              </a:rPr>
              <a:t>?</a:t>
            </a:r>
          </a:p>
          <a:p>
            <a:pPr marL="0" indent="0" algn="ctr">
              <a:buNone/>
            </a:pPr>
            <a:r>
              <a:rPr lang="en-US" b="1" dirty="0" err="1">
                <a:solidFill>
                  <a:srgbClr val="64B8CF"/>
                </a:solidFill>
              </a:rPr>
              <a:t>ax.gridlines</a:t>
            </a:r>
            <a:r>
              <a:rPr lang="en-US" b="1" dirty="0">
                <a:solidFill>
                  <a:srgbClr val="64B8CF"/>
                </a:solidFill>
              </a:rPr>
              <a:t>?</a:t>
            </a:r>
          </a:p>
          <a:p>
            <a:endParaRPr lang="en-US" dirty="0"/>
          </a:p>
        </p:txBody>
      </p:sp>
    </p:spTree>
    <p:extLst>
      <p:ext uri="{BB962C8B-B14F-4D97-AF65-F5344CB8AC3E}">
        <p14:creationId xmlns:p14="http://schemas.microsoft.com/office/powerpoint/2010/main" val="255403401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026298-C963-B943-A1F0-C338A559684C}"/>
              </a:ext>
            </a:extLst>
          </p:cNvPr>
          <p:cNvSpPr>
            <a:spLocks noGrp="1"/>
          </p:cNvSpPr>
          <p:nvPr>
            <p:ph type="title"/>
          </p:nvPr>
        </p:nvSpPr>
        <p:spPr/>
        <p:txBody>
          <a:bodyPr/>
          <a:lstStyle/>
          <a:p>
            <a:r>
              <a:rPr lang="en-US" dirty="0"/>
              <a:t>Adding data to the map </a:t>
            </a:r>
            <a:r>
              <a:rPr lang="en-US" dirty="0">
                <a:sym typeface="Wingdings" pitchFamily="2" charset="2"/>
              </a:rPr>
              <a:t> need coordinate information</a:t>
            </a:r>
            <a:endParaRPr lang="en-US" dirty="0"/>
          </a:p>
        </p:txBody>
      </p:sp>
      <p:sp>
        <p:nvSpPr>
          <p:cNvPr id="3" name="Content Placeholder 2">
            <a:extLst>
              <a:ext uri="{FF2B5EF4-FFF2-40B4-BE49-F238E27FC236}">
                <a16:creationId xmlns:a16="http://schemas.microsoft.com/office/drawing/2014/main" id="{281D972B-23D6-1B4C-8DB3-9F987D3BE8B6}"/>
              </a:ext>
            </a:extLst>
          </p:cNvPr>
          <p:cNvSpPr>
            <a:spLocks noGrp="1"/>
          </p:cNvSpPr>
          <p:nvPr>
            <p:ph idx="1"/>
          </p:nvPr>
        </p:nvSpPr>
        <p:spPr>
          <a:xfrm>
            <a:off x="3869268" y="864108"/>
            <a:ext cx="7315200" cy="1612874"/>
          </a:xfrm>
        </p:spPr>
        <p:txBody>
          <a:bodyPr>
            <a:normAutofit fontScale="92500"/>
          </a:bodyPr>
          <a:lstStyle/>
          <a:p>
            <a:r>
              <a:rPr lang="en-US" dirty="0"/>
              <a:t>Unlike using </a:t>
            </a:r>
            <a:r>
              <a:rPr lang="en-US" dirty="0" err="1"/>
              <a:t>imshow</a:t>
            </a:r>
            <a:r>
              <a:rPr lang="en-US" dirty="0"/>
              <a:t>(), when we’re plotting a geographic map we also need the coordinate information (i.e. latitudes and longitudes).</a:t>
            </a:r>
          </a:p>
          <a:p>
            <a:r>
              <a:rPr lang="en-US" dirty="0"/>
              <a:t>In the case of our </a:t>
            </a:r>
            <a:r>
              <a:rPr lang="en-US" dirty="0" err="1"/>
              <a:t>netcdf</a:t>
            </a:r>
            <a:r>
              <a:rPr lang="en-US" dirty="0"/>
              <a:t> file containing GPP, you will have noticed we have the </a:t>
            </a:r>
            <a:r>
              <a:rPr lang="en-US" dirty="0" err="1"/>
              <a:t>lat</a:t>
            </a:r>
            <a:r>
              <a:rPr lang="en-US" dirty="0"/>
              <a:t> and </a:t>
            </a:r>
            <a:r>
              <a:rPr lang="en-US" dirty="0" err="1"/>
              <a:t>lon</a:t>
            </a:r>
            <a:r>
              <a:rPr lang="en-US" dirty="0"/>
              <a:t> information in the file. If you don’t have it, you would have to create it.</a:t>
            </a:r>
          </a:p>
          <a:p>
            <a:endParaRPr lang="en-US" dirty="0"/>
          </a:p>
        </p:txBody>
      </p:sp>
      <p:pic>
        <p:nvPicPr>
          <p:cNvPr id="5" name="Picture 4">
            <a:extLst>
              <a:ext uri="{FF2B5EF4-FFF2-40B4-BE49-F238E27FC236}">
                <a16:creationId xmlns:a16="http://schemas.microsoft.com/office/drawing/2014/main" id="{31BC53BD-B8FE-D240-9EB7-7E54B4DA97B2}"/>
              </a:ext>
            </a:extLst>
          </p:cNvPr>
          <p:cNvPicPr>
            <a:picLocks noChangeAspect="1"/>
          </p:cNvPicPr>
          <p:nvPr/>
        </p:nvPicPr>
        <p:blipFill>
          <a:blip r:embed="rId2"/>
          <a:stretch>
            <a:fillRect/>
          </a:stretch>
        </p:blipFill>
        <p:spPr>
          <a:xfrm>
            <a:off x="4317356" y="2476982"/>
            <a:ext cx="6554647" cy="4276611"/>
          </a:xfrm>
          <a:prstGeom prst="rect">
            <a:avLst/>
          </a:prstGeom>
        </p:spPr>
      </p:pic>
    </p:spTree>
    <p:extLst>
      <p:ext uri="{BB962C8B-B14F-4D97-AF65-F5344CB8AC3E}">
        <p14:creationId xmlns:p14="http://schemas.microsoft.com/office/powerpoint/2010/main" val="30996568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2515C5-643C-E345-B9A7-C139CC315DEC}"/>
              </a:ext>
            </a:extLst>
          </p:cNvPr>
          <p:cNvSpPr>
            <a:spLocks noGrp="1"/>
          </p:cNvSpPr>
          <p:nvPr>
            <p:ph type="title"/>
          </p:nvPr>
        </p:nvSpPr>
        <p:spPr/>
        <p:txBody>
          <a:bodyPr/>
          <a:lstStyle/>
          <a:p>
            <a:r>
              <a:rPr lang="en-US" dirty="0"/>
              <a:t>Creating 2d grids of </a:t>
            </a:r>
            <a:r>
              <a:rPr lang="en-US" dirty="0" err="1"/>
              <a:t>lats</a:t>
            </a:r>
            <a:r>
              <a:rPr lang="en-US" dirty="0"/>
              <a:t> and </a:t>
            </a:r>
            <a:r>
              <a:rPr lang="en-US" dirty="0" err="1"/>
              <a:t>lons</a:t>
            </a:r>
            <a:endParaRPr lang="en-US" dirty="0"/>
          </a:p>
        </p:txBody>
      </p:sp>
      <p:sp>
        <p:nvSpPr>
          <p:cNvPr id="3" name="Content Placeholder 2">
            <a:extLst>
              <a:ext uri="{FF2B5EF4-FFF2-40B4-BE49-F238E27FC236}">
                <a16:creationId xmlns:a16="http://schemas.microsoft.com/office/drawing/2014/main" id="{7C8FBAF5-19E7-3541-B862-8772EF78BFF4}"/>
              </a:ext>
            </a:extLst>
          </p:cNvPr>
          <p:cNvSpPr>
            <a:spLocks noGrp="1"/>
          </p:cNvSpPr>
          <p:nvPr>
            <p:ph idx="1"/>
          </p:nvPr>
        </p:nvSpPr>
        <p:spPr>
          <a:xfrm>
            <a:off x="3869268" y="428520"/>
            <a:ext cx="7315200" cy="1944547"/>
          </a:xfrm>
        </p:spPr>
        <p:txBody>
          <a:bodyPr>
            <a:normAutofit fontScale="85000" lnSpcReduction="10000"/>
          </a:bodyPr>
          <a:lstStyle/>
          <a:p>
            <a:r>
              <a:rPr lang="en-US" dirty="0"/>
              <a:t>In this case, </a:t>
            </a:r>
            <a:r>
              <a:rPr lang="en-US" dirty="0" err="1"/>
              <a:t>lats</a:t>
            </a:r>
            <a:r>
              <a:rPr lang="en-US" dirty="0"/>
              <a:t> and </a:t>
            </a:r>
            <a:r>
              <a:rPr lang="en-US" dirty="0" err="1"/>
              <a:t>lons</a:t>
            </a:r>
            <a:r>
              <a:rPr lang="en-US" dirty="0"/>
              <a:t> are just 1d arrays representing the range of latitude and longitudes in the grid (e.g. longitude ranges from -180 to 180 degrees). </a:t>
            </a:r>
          </a:p>
          <a:p>
            <a:r>
              <a:rPr lang="en-US" dirty="0"/>
              <a:t>To plot on a 2d map, we therefore need to create a 2d grids of these variables for plotting the 2d map. </a:t>
            </a:r>
          </a:p>
          <a:p>
            <a:r>
              <a:rPr lang="en-US" dirty="0"/>
              <a:t>For this, we use the command </a:t>
            </a:r>
            <a:r>
              <a:rPr lang="en-US" dirty="0" err="1"/>
              <a:t>np.meshgrid</a:t>
            </a:r>
            <a:r>
              <a:rPr lang="en-US" dirty="0"/>
              <a:t>() as follows:</a:t>
            </a:r>
          </a:p>
          <a:p>
            <a:pPr marL="0" indent="0" algn="ctr">
              <a:buNone/>
            </a:pPr>
            <a:r>
              <a:rPr lang="en-US" b="1" dirty="0" err="1">
                <a:solidFill>
                  <a:srgbClr val="64B8CF"/>
                </a:solidFill>
              </a:rPr>
              <a:t>gridlons</a:t>
            </a:r>
            <a:r>
              <a:rPr lang="en-US" b="1" dirty="0">
                <a:solidFill>
                  <a:srgbClr val="64B8CF"/>
                </a:solidFill>
              </a:rPr>
              <a:t>, </a:t>
            </a:r>
            <a:r>
              <a:rPr lang="en-US" b="1" dirty="0" err="1">
                <a:solidFill>
                  <a:srgbClr val="64B8CF"/>
                </a:solidFill>
              </a:rPr>
              <a:t>gridlats</a:t>
            </a:r>
            <a:r>
              <a:rPr lang="en-US" b="1" dirty="0">
                <a:solidFill>
                  <a:srgbClr val="64B8CF"/>
                </a:solidFill>
              </a:rPr>
              <a:t> = </a:t>
            </a:r>
            <a:r>
              <a:rPr lang="en-US" b="1" dirty="0" err="1">
                <a:solidFill>
                  <a:srgbClr val="64B8CF"/>
                </a:solidFill>
              </a:rPr>
              <a:t>np.meshgrid</a:t>
            </a:r>
            <a:r>
              <a:rPr lang="en-US" b="1" dirty="0">
                <a:solidFill>
                  <a:srgbClr val="64B8CF"/>
                </a:solidFill>
              </a:rPr>
              <a:t>(</a:t>
            </a:r>
            <a:r>
              <a:rPr lang="en-US" b="1" dirty="0" err="1">
                <a:solidFill>
                  <a:srgbClr val="64B8CF"/>
                </a:solidFill>
              </a:rPr>
              <a:t>lons</a:t>
            </a:r>
            <a:r>
              <a:rPr lang="en-US" b="1" dirty="0">
                <a:solidFill>
                  <a:srgbClr val="64B8CF"/>
                </a:solidFill>
              </a:rPr>
              <a:t>, </a:t>
            </a:r>
            <a:r>
              <a:rPr lang="en-US" b="1" dirty="0" err="1">
                <a:solidFill>
                  <a:srgbClr val="64B8CF"/>
                </a:solidFill>
              </a:rPr>
              <a:t>lats</a:t>
            </a:r>
            <a:r>
              <a:rPr lang="en-US" b="1" dirty="0">
                <a:solidFill>
                  <a:srgbClr val="64B8CF"/>
                </a:solidFill>
              </a:rPr>
              <a:t>)</a:t>
            </a:r>
            <a:endParaRPr lang="en-US" dirty="0">
              <a:solidFill>
                <a:srgbClr val="64B8CF"/>
              </a:solidFill>
            </a:endParaRPr>
          </a:p>
          <a:p>
            <a:endParaRPr lang="en-US" dirty="0"/>
          </a:p>
        </p:txBody>
      </p:sp>
      <p:pic>
        <p:nvPicPr>
          <p:cNvPr id="5" name="Picture 4">
            <a:extLst>
              <a:ext uri="{FF2B5EF4-FFF2-40B4-BE49-F238E27FC236}">
                <a16:creationId xmlns:a16="http://schemas.microsoft.com/office/drawing/2014/main" id="{94A987A2-09BA-434E-BF05-B57BA812872B}"/>
              </a:ext>
            </a:extLst>
          </p:cNvPr>
          <p:cNvPicPr>
            <a:picLocks noChangeAspect="1"/>
          </p:cNvPicPr>
          <p:nvPr/>
        </p:nvPicPr>
        <p:blipFill>
          <a:blip r:embed="rId2"/>
          <a:stretch>
            <a:fillRect/>
          </a:stretch>
        </p:blipFill>
        <p:spPr>
          <a:xfrm>
            <a:off x="4872940" y="3941247"/>
            <a:ext cx="5705275" cy="2802198"/>
          </a:xfrm>
          <a:prstGeom prst="rect">
            <a:avLst/>
          </a:prstGeom>
        </p:spPr>
      </p:pic>
      <p:pic>
        <p:nvPicPr>
          <p:cNvPr id="7" name="Picture 6">
            <a:extLst>
              <a:ext uri="{FF2B5EF4-FFF2-40B4-BE49-F238E27FC236}">
                <a16:creationId xmlns:a16="http://schemas.microsoft.com/office/drawing/2014/main" id="{7A6D0BC6-E7F5-A845-931A-030B9BC65A23}"/>
              </a:ext>
            </a:extLst>
          </p:cNvPr>
          <p:cNvPicPr>
            <a:picLocks noChangeAspect="1"/>
          </p:cNvPicPr>
          <p:nvPr/>
        </p:nvPicPr>
        <p:blipFill>
          <a:blip r:embed="rId3"/>
          <a:stretch>
            <a:fillRect/>
          </a:stretch>
        </p:blipFill>
        <p:spPr>
          <a:xfrm>
            <a:off x="4269623" y="2480927"/>
            <a:ext cx="5943600" cy="1244600"/>
          </a:xfrm>
          <a:prstGeom prst="rect">
            <a:avLst/>
          </a:prstGeom>
        </p:spPr>
      </p:pic>
      <p:sp>
        <p:nvSpPr>
          <p:cNvPr id="8" name="TextBox 7">
            <a:extLst>
              <a:ext uri="{FF2B5EF4-FFF2-40B4-BE49-F238E27FC236}">
                <a16:creationId xmlns:a16="http://schemas.microsoft.com/office/drawing/2014/main" id="{6546112A-662D-D346-A84E-D4C5F740B42D}"/>
              </a:ext>
            </a:extLst>
          </p:cNvPr>
          <p:cNvSpPr txBox="1"/>
          <p:nvPr/>
        </p:nvSpPr>
        <p:spPr>
          <a:xfrm>
            <a:off x="9838482" y="4392990"/>
            <a:ext cx="1828800" cy="646331"/>
          </a:xfrm>
          <a:prstGeom prst="rect">
            <a:avLst/>
          </a:prstGeom>
          <a:noFill/>
        </p:spPr>
        <p:txBody>
          <a:bodyPr wrap="square" rtlCol="0">
            <a:spAutoFit/>
          </a:bodyPr>
          <a:lstStyle/>
          <a:p>
            <a:r>
              <a:rPr lang="en-US" dirty="0">
                <a:solidFill>
                  <a:schemeClr val="accent3"/>
                </a:solidFill>
              </a:rPr>
              <a:t>Arrays are now 2D, not 1D</a:t>
            </a:r>
          </a:p>
        </p:txBody>
      </p:sp>
    </p:spTree>
    <p:extLst>
      <p:ext uri="{BB962C8B-B14F-4D97-AF65-F5344CB8AC3E}">
        <p14:creationId xmlns:p14="http://schemas.microsoft.com/office/powerpoint/2010/main" val="356625621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323671-8C0F-C74F-84DB-08F02D411D7A}"/>
              </a:ext>
            </a:extLst>
          </p:cNvPr>
          <p:cNvSpPr>
            <a:spLocks noGrp="1"/>
          </p:cNvSpPr>
          <p:nvPr>
            <p:ph type="title"/>
          </p:nvPr>
        </p:nvSpPr>
        <p:spPr/>
        <p:txBody>
          <a:bodyPr/>
          <a:lstStyle/>
          <a:p>
            <a:r>
              <a:rPr lang="en-US" dirty="0"/>
              <a:t>Set up figure as before</a:t>
            </a:r>
          </a:p>
        </p:txBody>
      </p:sp>
      <p:pic>
        <p:nvPicPr>
          <p:cNvPr id="5" name="Content Placeholder 4">
            <a:extLst>
              <a:ext uri="{FF2B5EF4-FFF2-40B4-BE49-F238E27FC236}">
                <a16:creationId xmlns:a16="http://schemas.microsoft.com/office/drawing/2014/main" id="{E4FC51BB-BA6D-8F40-9A68-93AC3A27F38C}"/>
              </a:ext>
            </a:extLst>
          </p:cNvPr>
          <p:cNvPicPr>
            <a:picLocks noGrp="1" noChangeAspect="1"/>
          </p:cNvPicPr>
          <p:nvPr>
            <p:ph idx="1"/>
          </p:nvPr>
        </p:nvPicPr>
        <p:blipFill>
          <a:blip r:embed="rId2"/>
          <a:stretch>
            <a:fillRect/>
          </a:stretch>
        </p:blipFill>
        <p:spPr>
          <a:xfrm>
            <a:off x="3731851" y="2529982"/>
            <a:ext cx="7882084" cy="1798035"/>
          </a:xfrm>
        </p:spPr>
      </p:pic>
    </p:spTree>
    <p:extLst>
      <p:ext uri="{BB962C8B-B14F-4D97-AF65-F5344CB8AC3E}">
        <p14:creationId xmlns:p14="http://schemas.microsoft.com/office/powerpoint/2010/main" val="345221792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07CB80-8E00-C64A-9F2B-C9395237965E}"/>
              </a:ext>
            </a:extLst>
          </p:cNvPr>
          <p:cNvSpPr>
            <a:spLocks noGrp="1"/>
          </p:cNvSpPr>
          <p:nvPr>
            <p:ph type="title"/>
          </p:nvPr>
        </p:nvSpPr>
        <p:spPr/>
        <p:txBody>
          <a:bodyPr/>
          <a:lstStyle/>
          <a:p>
            <a:r>
              <a:rPr lang="en-US" dirty="0"/>
              <a:t>Add data using </a:t>
            </a:r>
            <a:r>
              <a:rPr lang="en-US" dirty="0" err="1"/>
              <a:t>pcolormesh</a:t>
            </a:r>
            <a:r>
              <a:rPr lang="en-US" dirty="0"/>
              <a:t>() with our </a:t>
            </a:r>
            <a:r>
              <a:rPr lang="en-US" dirty="0" err="1"/>
              <a:t>gridlons</a:t>
            </a:r>
            <a:r>
              <a:rPr lang="en-US" dirty="0"/>
              <a:t> and </a:t>
            </a:r>
            <a:r>
              <a:rPr lang="en-US" dirty="0" err="1"/>
              <a:t>gridlats</a:t>
            </a:r>
            <a:endParaRPr lang="en-US" dirty="0"/>
          </a:p>
        </p:txBody>
      </p:sp>
      <p:pic>
        <p:nvPicPr>
          <p:cNvPr id="9" name="Content Placeholder 8">
            <a:extLst>
              <a:ext uri="{FF2B5EF4-FFF2-40B4-BE49-F238E27FC236}">
                <a16:creationId xmlns:a16="http://schemas.microsoft.com/office/drawing/2014/main" id="{18332D45-9D04-6449-B85C-98658BFA3F28}"/>
              </a:ext>
            </a:extLst>
          </p:cNvPr>
          <p:cNvPicPr>
            <a:picLocks noGrp="1" noChangeAspect="1"/>
          </p:cNvPicPr>
          <p:nvPr>
            <p:ph idx="1"/>
          </p:nvPr>
        </p:nvPicPr>
        <p:blipFill>
          <a:blip r:embed="rId2"/>
          <a:stretch>
            <a:fillRect/>
          </a:stretch>
        </p:blipFill>
        <p:spPr>
          <a:xfrm>
            <a:off x="3587991" y="854086"/>
            <a:ext cx="8604009" cy="1090461"/>
          </a:xfrm>
        </p:spPr>
      </p:pic>
      <p:pic>
        <p:nvPicPr>
          <p:cNvPr id="13" name="Content Placeholder 4">
            <a:extLst>
              <a:ext uri="{FF2B5EF4-FFF2-40B4-BE49-F238E27FC236}">
                <a16:creationId xmlns:a16="http://schemas.microsoft.com/office/drawing/2014/main" id="{D909E543-127A-C145-82F2-12A5B2636924}"/>
              </a:ext>
            </a:extLst>
          </p:cNvPr>
          <p:cNvPicPr>
            <a:picLocks noChangeAspect="1"/>
          </p:cNvPicPr>
          <p:nvPr/>
        </p:nvPicPr>
        <p:blipFill>
          <a:blip r:embed="rId3"/>
          <a:stretch>
            <a:fillRect/>
          </a:stretch>
        </p:blipFill>
        <p:spPr>
          <a:xfrm>
            <a:off x="3903462" y="2356921"/>
            <a:ext cx="7315200" cy="3724101"/>
          </a:xfrm>
          <a:prstGeom prst="rect">
            <a:avLst/>
          </a:prstGeom>
        </p:spPr>
      </p:pic>
    </p:spTree>
    <p:extLst>
      <p:ext uri="{BB962C8B-B14F-4D97-AF65-F5344CB8AC3E}">
        <p14:creationId xmlns:p14="http://schemas.microsoft.com/office/powerpoint/2010/main" val="312070024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07CB80-8E00-C64A-9F2B-C9395237965E}"/>
              </a:ext>
            </a:extLst>
          </p:cNvPr>
          <p:cNvSpPr>
            <a:spLocks noGrp="1"/>
          </p:cNvSpPr>
          <p:nvPr>
            <p:ph type="title"/>
          </p:nvPr>
        </p:nvSpPr>
        <p:spPr/>
        <p:txBody>
          <a:bodyPr/>
          <a:lstStyle/>
          <a:p>
            <a:r>
              <a:rPr lang="en-US" dirty="0"/>
              <a:t>Add data using </a:t>
            </a:r>
            <a:r>
              <a:rPr lang="en-US" dirty="0" err="1"/>
              <a:t>pcolormesh</a:t>
            </a:r>
            <a:r>
              <a:rPr lang="en-US" dirty="0"/>
              <a:t>() with our </a:t>
            </a:r>
            <a:r>
              <a:rPr lang="en-US" dirty="0" err="1"/>
              <a:t>gridlons</a:t>
            </a:r>
            <a:r>
              <a:rPr lang="en-US" dirty="0"/>
              <a:t> and </a:t>
            </a:r>
            <a:r>
              <a:rPr lang="en-US" dirty="0" err="1"/>
              <a:t>gridlats</a:t>
            </a:r>
            <a:endParaRPr lang="en-US" dirty="0"/>
          </a:p>
        </p:txBody>
      </p:sp>
      <p:pic>
        <p:nvPicPr>
          <p:cNvPr id="11" name="Picture 10">
            <a:extLst>
              <a:ext uri="{FF2B5EF4-FFF2-40B4-BE49-F238E27FC236}">
                <a16:creationId xmlns:a16="http://schemas.microsoft.com/office/drawing/2014/main" id="{1314BDA6-BFF2-6F49-8C10-880A7763B010}"/>
              </a:ext>
            </a:extLst>
          </p:cNvPr>
          <p:cNvPicPr>
            <a:picLocks noChangeAspect="1"/>
          </p:cNvPicPr>
          <p:nvPr/>
        </p:nvPicPr>
        <p:blipFill>
          <a:blip r:embed="rId2"/>
          <a:stretch>
            <a:fillRect/>
          </a:stretch>
        </p:blipFill>
        <p:spPr>
          <a:xfrm>
            <a:off x="3787038" y="625033"/>
            <a:ext cx="7521428" cy="5315247"/>
          </a:xfrm>
          <a:prstGeom prst="rect">
            <a:avLst/>
          </a:prstGeom>
        </p:spPr>
      </p:pic>
      <p:sp>
        <p:nvSpPr>
          <p:cNvPr id="12" name="TextBox 11">
            <a:extLst>
              <a:ext uri="{FF2B5EF4-FFF2-40B4-BE49-F238E27FC236}">
                <a16:creationId xmlns:a16="http://schemas.microsoft.com/office/drawing/2014/main" id="{8B4716A0-AC4A-DF46-9185-B20302990101}"/>
              </a:ext>
            </a:extLst>
          </p:cNvPr>
          <p:cNvSpPr txBox="1"/>
          <p:nvPr/>
        </p:nvSpPr>
        <p:spPr>
          <a:xfrm>
            <a:off x="3703899" y="6493397"/>
            <a:ext cx="7234177" cy="369332"/>
          </a:xfrm>
          <a:prstGeom prst="rect">
            <a:avLst/>
          </a:prstGeom>
          <a:noFill/>
        </p:spPr>
        <p:txBody>
          <a:bodyPr wrap="square" rtlCol="0">
            <a:spAutoFit/>
          </a:bodyPr>
          <a:lstStyle/>
          <a:p>
            <a:r>
              <a:rPr lang="en-US" dirty="0">
                <a:solidFill>
                  <a:srgbClr val="64B8CF"/>
                </a:solidFill>
                <a:hlinkClick r:id="rId3"/>
              </a:rPr>
              <a:t>https://matplotlib.org/api/_as_gen/matplotlib.axes.Axes.pcolormesh.html</a:t>
            </a:r>
            <a:endParaRPr lang="en-US" dirty="0">
              <a:solidFill>
                <a:srgbClr val="64B8CF"/>
              </a:solidFill>
            </a:endParaRPr>
          </a:p>
        </p:txBody>
      </p:sp>
    </p:spTree>
    <p:extLst>
      <p:ext uri="{BB962C8B-B14F-4D97-AF65-F5344CB8AC3E}">
        <p14:creationId xmlns:p14="http://schemas.microsoft.com/office/powerpoint/2010/main" val="417081654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952EE2-5E3F-2E43-8923-E8C45964BE79}"/>
              </a:ext>
            </a:extLst>
          </p:cNvPr>
          <p:cNvSpPr>
            <a:spLocks noGrp="1"/>
          </p:cNvSpPr>
          <p:nvPr>
            <p:ph type="title"/>
          </p:nvPr>
        </p:nvSpPr>
        <p:spPr/>
        <p:txBody>
          <a:bodyPr/>
          <a:lstStyle/>
          <a:p>
            <a:r>
              <a:rPr lang="en-US" dirty="0"/>
              <a:t>Introduction to plotting Geographic maps with </a:t>
            </a:r>
            <a:r>
              <a:rPr lang="en-US" dirty="0" err="1"/>
              <a:t>Cartopy</a:t>
            </a:r>
            <a:endParaRPr lang="en-US" dirty="0"/>
          </a:p>
        </p:txBody>
      </p:sp>
      <p:sp>
        <p:nvSpPr>
          <p:cNvPr id="3" name="Content Placeholder 2">
            <a:extLst>
              <a:ext uri="{FF2B5EF4-FFF2-40B4-BE49-F238E27FC236}">
                <a16:creationId xmlns:a16="http://schemas.microsoft.com/office/drawing/2014/main" id="{5DA0209E-AF3F-3F46-9F4D-1DCC6625B739}"/>
              </a:ext>
            </a:extLst>
          </p:cNvPr>
          <p:cNvSpPr>
            <a:spLocks noGrp="1"/>
          </p:cNvSpPr>
          <p:nvPr>
            <p:ph idx="1"/>
          </p:nvPr>
        </p:nvSpPr>
        <p:spPr/>
        <p:txBody>
          <a:bodyPr/>
          <a:lstStyle/>
          <a:p>
            <a:r>
              <a:rPr lang="en-US" dirty="0"/>
              <a:t>Python users previously used </a:t>
            </a:r>
            <a:r>
              <a:rPr lang="en-US" dirty="0" err="1"/>
              <a:t>Basemap</a:t>
            </a:r>
            <a:r>
              <a:rPr lang="en-US" dirty="0"/>
              <a:t> (</a:t>
            </a:r>
            <a:r>
              <a:rPr lang="en-US" u="sng" dirty="0">
                <a:hlinkClick r:id="rId2"/>
              </a:rPr>
              <a:t>https://matplotlib.org/basemap/</a:t>
            </a:r>
            <a:r>
              <a:rPr lang="en-US" dirty="0"/>
              <a:t>) to plot georeferenced maps.</a:t>
            </a:r>
          </a:p>
          <a:p>
            <a:r>
              <a:rPr lang="en-US" dirty="0"/>
              <a:t>However, the </a:t>
            </a:r>
            <a:r>
              <a:rPr lang="en-US" dirty="0" err="1"/>
              <a:t>CartoPy</a:t>
            </a:r>
            <a:r>
              <a:rPr lang="en-US" dirty="0"/>
              <a:t> project has taken over </a:t>
            </a:r>
            <a:r>
              <a:rPr lang="en-US" dirty="0" err="1"/>
              <a:t>Basemap</a:t>
            </a:r>
            <a:r>
              <a:rPr lang="en-US" dirty="0"/>
              <a:t> and therefore it will soon be discontinued (see announcement here: </a:t>
            </a:r>
            <a:r>
              <a:rPr lang="en-US" u="sng" dirty="0">
                <a:hlinkClick r:id="rId3"/>
              </a:rPr>
              <a:t>https://matplotlib.org/basemap/users/intro.html#cartopy-new-management-and-eol-announcement)</a:t>
            </a:r>
            <a:r>
              <a:rPr lang="en-US" dirty="0"/>
              <a:t>. </a:t>
            </a:r>
          </a:p>
          <a:p>
            <a:r>
              <a:rPr lang="en-US" dirty="0"/>
              <a:t>New Python users are therefore recommended to learn </a:t>
            </a:r>
            <a:r>
              <a:rPr lang="en-US" dirty="0" err="1"/>
              <a:t>CartoPy</a:t>
            </a:r>
            <a:r>
              <a:rPr lang="en-US" dirty="0"/>
              <a:t>: </a:t>
            </a:r>
            <a:r>
              <a:rPr lang="en-US" u="sng" dirty="0">
                <a:hlinkClick r:id="rId4"/>
              </a:rPr>
              <a:t>https://scitools.org.uk/cartopy/docs/latest/</a:t>
            </a:r>
            <a:r>
              <a:rPr lang="en-US" dirty="0"/>
              <a:t>. </a:t>
            </a:r>
          </a:p>
          <a:p>
            <a:r>
              <a:rPr lang="en-US" dirty="0" err="1"/>
              <a:t>CartoPy</a:t>
            </a:r>
            <a:r>
              <a:rPr lang="en-US" dirty="0"/>
              <a:t> makes use of PROJ.4, NumPy and Shapely libraries and works with the matplotlib plotting library. </a:t>
            </a:r>
          </a:p>
          <a:p>
            <a:r>
              <a:rPr lang="en-US" dirty="0"/>
              <a:t>The </a:t>
            </a:r>
            <a:r>
              <a:rPr lang="en-US" dirty="0" err="1"/>
              <a:t>CartoPy</a:t>
            </a:r>
            <a:r>
              <a:rPr lang="en-US" dirty="0"/>
              <a:t> project is still updating the library with features from </a:t>
            </a:r>
            <a:r>
              <a:rPr lang="en-US" dirty="0" err="1"/>
              <a:t>Basemap</a:t>
            </a:r>
            <a:r>
              <a:rPr lang="en-US" dirty="0"/>
              <a:t> - so if there's some feature you'd like to plot that can't yet be done with </a:t>
            </a:r>
            <a:r>
              <a:rPr lang="en-US" dirty="0" err="1"/>
              <a:t>CartoPy</a:t>
            </a:r>
            <a:r>
              <a:rPr lang="en-US" dirty="0"/>
              <a:t>, you may want to learn </a:t>
            </a:r>
            <a:r>
              <a:rPr lang="en-US" dirty="0" err="1"/>
              <a:t>Basemap</a:t>
            </a:r>
            <a:r>
              <a:rPr lang="en-US" dirty="0"/>
              <a:t> as well.</a:t>
            </a:r>
          </a:p>
        </p:txBody>
      </p:sp>
    </p:spTree>
    <p:extLst>
      <p:ext uri="{BB962C8B-B14F-4D97-AF65-F5344CB8AC3E}">
        <p14:creationId xmlns:p14="http://schemas.microsoft.com/office/powerpoint/2010/main" val="88090570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5DC5A1-DB17-6743-939B-38DD930C0995}"/>
              </a:ext>
            </a:extLst>
          </p:cNvPr>
          <p:cNvSpPr>
            <a:spLocks noGrp="1"/>
          </p:cNvSpPr>
          <p:nvPr>
            <p:ph type="title"/>
          </p:nvPr>
        </p:nvSpPr>
        <p:spPr/>
        <p:txBody>
          <a:bodyPr/>
          <a:lstStyle/>
          <a:p>
            <a:r>
              <a:rPr lang="en-US" dirty="0"/>
              <a:t>Adding data using </a:t>
            </a:r>
            <a:r>
              <a:rPr lang="en-US" dirty="0" err="1"/>
              <a:t>contourf</a:t>
            </a:r>
            <a:r>
              <a:rPr lang="en-US" dirty="0"/>
              <a:t>()</a:t>
            </a:r>
          </a:p>
        </p:txBody>
      </p:sp>
      <p:sp>
        <p:nvSpPr>
          <p:cNvPr id="3" name="Content Placeholder 2">
            <a:extLst>
              <a:ext uri="{FF2B5EF4-FFF2-40B4-BE49-F238E27FC236}">
                <a16:creationId xmlns:a16="http://schemas.microsoft.com/office/drawing/2014/main" id="{FCFDB8C3-DDFC-CF4F-BC76-BBE2707DC790}"/>
              </a:ext>
            </a:extLst>
          </p:cNvPr>
          <p:cNvSpPr>
            <a:spLocks noGrp="1"/>
          </p:cNvSpPr>
          <p:nvPr>
            <p:ph idx="1"/>
          </p:nvPr>
        </p:nvSpPr>
        <p:spPr>
          <a:xfrm>
            <a:off x="3869268" y="528442"/>
            <a:ext cx="7315200" cy="1612874"/>
          </a:xfrm>
        </p:spPr>
        <p:txBody>
          <a:bodyPr>
            <a:normAutofit fontScale="92500" lnSpcReduction="10000"/>
          </a:bodyPr>
          <a:lstStyle/>
          <a:p>
            <a:r>
              <a:rPr lang="en-US" dirty="0"/>
              <a:t>We can also use the matplotlib command:</a:t>
            </a:r>
          </a:p>
          <a:p>
            <a:pPr marL="0" indent="0">
              <a:buNone/>
            </a:pPr>
            <a:r>
              <a:rPr lang="en-US" b="1" dirty="0">
                <a:solidFill>
                  <a:srgbClr val="64B8CF"/>
                </a:solidFill>
              </a:rPr>
              <a:t>			</a:t>
            </a:r>
            <a:r>
              <a:rPr lang="en-US" b="1" dirty="0" err="1">
                <a:solidFill>
                  <a:srgbClr val="64B8CF"/>
                </a:solidFill>
              </a:rPr>
              <a:t>plt.contourf</a:t>
            </a:r>
            <a:r>
              <a:rPr lang="en-US" b="1" dirty="0">
                <a:solidFill>
                  <a:srgbClr val="64B8CF"/>
                </a:solidFill>
              </a:rPr>
              <a:t>()</a:t>
            </a:r>
            <a:endParaRPr lang="en-US" dirty="0">
              <a:solidFill>
                <a:srgbClr val="64B8CF"/>
              </a:solidFill>
            </a:endParaRPr>
          </a:p>
          <a:p>
            <a:pPr marL="0" indent="0">
              <a:buNone/>
            </a:pPr>
            <a:r>
              <a:rPr lang="en-US" dirty="0"/>
              <a:t>with the same arguments as we used for </a:t>
            </a:r>
            <a:r>
              <a:rPr lang="en-US" dirty="0" err="1"/>
              <a:t>plt.pcolormesh</a:t>
            </a:r>
            <a:r>
              <a:rPr lang="en-US" dirty="0"/>
              <a:t>() to give us a contour plot that will interpolate (</a:t>
            </a:r>
            <a:r>
              <a:rPr lang="en-US" dirty="0" err="1"/>
              <a:t>smoothe</a:t>
            </a:r>
            <a:r>
              <a:rPr lang="en-US" dirty="0"/>
              <a:t>) the individual grid cells that we see in the plot above.</a:t>
            </a:r>
          </a:p>
          <a:p>
            <a:endParaRPr lang="en-US" dirty="0"/>
          </a:p>
        </p:txBody>
      </p:sp>
      <p:pic>
        <p:nvPicPr>
          <p:cNvPr id="7" name="Picture 6">
            <a:extLst>
              <a:ext uri="{FF2B5EF4-FFF2-40B4-BE49-F238E27FC236}">
                <a16:creationId xmlns:a16="http://schemas.microsoft.com/office/drawing/2014/main" id="{A6A6609E-91D5-0D40-89BF-3EDE0716511F}"/>
              </a:ext>
            </a:extLst>
          </p:cNvPr>
          <p:cNvPicPr>
            <a:picLocks noChangeAspect="1"/>
          </p:cNvPicPr>
          <p:nvPr/>
        </p:nvPicPr>
        <p:blipFill>
          <a:blip r:embed="rId2"/>
          <a:stretch>
            <a:fillRect/>
          </a:stretch>
        </p:blipFill>
        <p:spPr>
          <a:xfrm>
            <a:off x="4120920" y="2013993"/>
            <a:ext cx="6747708" cy="4440010"/>
          </a:xfrm>
          <a:prstGeom prst="rect">
            <a:avLst/>
          </a:prstGeom>
        </p:spPr>
      </p:pic>
    </p:spTree>
    <p:extLst>
      <p:ext uri="{BB962C8B-B14F-4D97-AF65-F5344CB8AC3E}">
        <p14:creationId xmlns:p14="http://schemas.microsoft.com/office/powerpoint/2010/main" val="311374815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5DC5A1-DB17-6743-939B-38DD930C0995}"/>
              </a:ext>
            </a:extLst>
          </p:cNvPr>
          <p:cNvSpPr>
            <a:spLocks noGrp="1"/>
          </p:cNvSpPr>
          <p:nvPr>
            <p:ph type="title"/>
          </p:nvPr>
        </p:nvSpPr>
        <p:spPr/>
        <p:txBody>
          <a:bodyPr/>
          <a:lstStyle/>
          <a:p>
            <a:r>
              <a:rPr lang="en-US" dirty="0"/>
              <a:t>Adding data using </a:t>
            </a:r>
            <a:r>
              <a:rPr lang="en-US" dirty="0" err="1"/>
              <a:t>contourf</a:t>
            </a:r>
            <a:r>
              <a:rPr lang="en-US" dirty="0"/>
              <a:t>()</a:t>
            </a:r>
          </a:p>
        </p:txBody>
      </p:sp>
      <p:pic>
        <p:nvPicPr>
          <p:cNvPr id="8" name="Content Placeholder 7">
            <a:extLst>
              <a:ext uri="{FF2B5EF4-FFF2-40B4-BE49-F238E27FC236}">
                <a16:creationId xmlns:a16="http://schemas.microsoft.com/office/drawing/2014/main" id="{5A21B668-5A08-0A4F-94B5-CA69F64435D4}"/>
              </a:ext>
            </a:extLst>
          </p:cNvPr>
          <p:cNvPicPr>
            <a:picLocks noGrp="1" noChangeAspect="1"/>
          </p:cNvPicPr>
          <p:nvPr>
            <p:ph idx="1"/>
          </p:nvPr>
        </p:nvPicPr>
        <p:blipFill>
          <a:blip r:embed="rId2"/>
          <a:stretch>
            <a:fillRect/>
          </a:stretch>
        </p:blipFill>
        <p:spPr>
          <a:xfrm>
            <a:off x="3810864" y="516442"/>
            <a:ext cx="7315200" cy="4866467"/>
          </a:xfrm>
        </p:spPr>
      </p:pic>
      <p:sp>
        <p:nvSpPr>
          <p:cNvPr id="10" name="TextBox 9">
            <a:extLst>
              <a:ext uri="{FF2B5EF4-FFF2-40B4-BE49-F238E27FC236}">
                <a16:creationId xmlns:a16="http://schemas.microsoft.com/office/drawing/2014/main" id="{046A4188-A8F8-BD4F-9D45-98C597116F8E}"/>
              </a:ext>
            </a:extLst>
          </p:cNvPr>
          <p:cNvSpPr txBox="1"/>
          <p:nvPr/>
        </p:nvSpPr>
        <p:spPr>
          <a:xfrm>
            <a:off x="3810864" y="5725020"/>
            <a:ext cx="7315200" cy="646331"/>
          </a:xfrm>
          <a:prstGeom prst="rect">
            <a:avLst/>
          </a:prstGeom>
          <a:noFill/>
        </p:spPr>
        <p:txBody>
          <a:bodyPr wrap="square" rtlCol="0">
            <a:spAutoFit/>
          </a:bodyPr>
          <a:lstStyle/>
          <a:p>
            <a:r>
              <a:rPr lang="en-US" dirty="0">
                <a:hlinkClick r:id="rId3"/>
              </a:rPr>
              <a:t>https://matplotlib.org/3.1.1/api/_as_gen/matplotlib.pyplot.contourf.html</a:t>
            </a:r>
            <a:endParaRPr lang="en-US" dirty="0"/>
          </a:p>
          <a:p>
            <a:endParaRPr lang="en-US" dirty="0"/>
          </a:p>
        </p:txBody>
      </p:sp>
    </p:spTree>
    <p:extLst>
      <p:ext uri="{BB962C8B-B14F-4D97-AF65-F5344CB8AC3E}">
        <p14:creationId xmlns:p14="http://schemas.microsoft.com/office/powerpoint/2010/main" val="274472932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F6A863-4179-D849-A5BF-B615A0F987FC}"/>
              </a:ext>
            </a:extLst>
          </p:cNvPr>
          <p:cNvSpPr>
            <a:spLocks noGrp="1"/>
          </p:cNvSpPr>
          <p:nvPr>
            <p:ph type="title"/>
          </p:nvPr>
        </p:nvSpPr>
        <p:spPr/>
        <p:txBody>
          <a:bodyPr/>
          <a:lstStyle/>
          <a:p>
            <a:r>
              <a:rPr lang="en-US" dirty="0"/>
              <a:t>Today’s in-class exercise</a:t>
            </a:r>
          </a:p>
        </p:txBody>
      </p:sp>
      <p:sp>
        <p:nvSpPr>
          <p:cNvPr id="3" name="Content Placeholder 2">
            <a:extLst>
              <a:ext uri="{FF2B5EF4-FFF2-40B4-BE49-F238E27FC236}">
                <a16:creationId xmlns:a16="http://schemas.microsoft.com/office/drawing/2014/main" id="{1D7D0446-EDDE-8145-AE5E-EDCDF27A1AD1}"/>
              </a:ext>
            </a:extLst>
          </p:cNvPr>
          <p:cNvSpPr>
            <a:spLocks noGrp="1"/>
          </p:cNvSpPr>
          <p:nvPr>
            <p:ph idx="1"/>
          </p:nvPr>
        </p:nvSpPr>
        <p:spPr>
          <a:xfrm>
            <a:off x="3620829" y="173620"/>
            <a:ext cx="7315200" cy="4132162"/>
          </a:xfrm>
        </p:spPr>
        <p:txBody>
          <a:bodyPr>
            <a:normAutofit/>
          </a:bodyPr>
          <a:lstStyle/>
          <a:p>
            <a:r>
              <a:rPr lang="en-US" dirty="0"/>
              <a:t>In today’s assignment we’re going to visually compare spatial distributions of GPP to a satellite product of solar induced chlorophyll fluorescence.</a:t>
            </a:r>
          </a:p>
          <a:p>
            <a:r>
              <a:rPr lang="en-US" dirty="0"/>
              <a:t>SIF is a byproduct of photosynthesis; therefore, it should be a good proxy for GPP. </a:t>
            </a:r>
          </a:p>
          <a:p>
            <a:endParaRPr lang="en-US" dirty="0"/>
          </a:p>
          <a:p>
            <a:endParaRPr lang="en-US" dirty="0"/>
          </a:p>
          <a:p>
            <a:endParaRPr lang="en-US" dirty="0"/>
          </a:p>
          <a:p>
            <a:endParaRPr lang="en-US" dirty="0"/>
          </a:p>
          <a:p>
            <a:endParaRPr lang="en-US" dirty="0"/>
          </a:p>
          <a:p>
            <a:endParaRPr lang="en-US" dirty="0"/>
          </a:p>
        </p:txBody>
      </p:sp>
      <p:pic>
        <p:nvPicPr>
          <p:cNvPr id="4" name="Image 2">
            <a:extLst>
              <a:ext uri="{FF2B5EF4-FFF2-40B4-BE49-F238E27FC236}">
                <a16:creationId xmlns:a16="http://schemas.microsoft.com/office/drawing/2014/main" id="{22D298DD-F7B4-FC4B-908B-7915D9A1AF0A}"/>
              </a:ext>
            </a:extLst>
          </p:cNvPr>
          <p:cNvPicPr>
            <a:picLocks noChangeAspect="1"/>
          </p:cNvPicPr>
          <p:nvPr/>
        </p:nvPicPr>
        <p:blipFill rotWithShape="1">
          <a:blip r:embed="rId2"/>
          <a:srcRect l="10124" t="21311" r="34929" b="23281"/>
          <a:stretch/>
        </p:blipFill>
        <p:spPr>
          <a:xfrm>
            <a:off x="6433476" y="1584922"/>
            <a:ext cx="3654029" cy="2072678"/>
          </a:xfrm>
          <a:prstGeom prst="rect">
            <a:avLst/>
          </a:prstGeom>
        </p:spPr>
      </p:pic>
      <p:sp>
        <p:nvSpPr>
          <p:cNvPr id="7" name="Content Placeholder 2">
            <a:extLst>
              <a:ext uri="{FF2B5EF4-FFF2-40B4-BE49-F238E27FC236}">
                <a16:creationId xmlns:a16="http://schemas.microsoft.com/office/drawing/2014/main" id="{A7E4A3E4-9744-114C-BCE1-064AA5BD3FFB}"/>
              </a:ext>
            </a:extLst>
          </p:cNvPr>
          <p:cNvSpPr txBox="1">
            <a:spLocks/>
          </p:cNvSpPr>
          <p:nvPr/>
        </p:nvSpPr>
        <p:spPr>
          <a:xfrm>
            <a:off x="3620829" y="3865745"/>
            <a:ext cx="4388852" cy="3158549"/>
          </a:xfrm>
          <a:prstGeom prst="rect">
            <a:avLst/>
          </a:prstGeom>
        </p:spPr>
        <p:txBody>
          <a:bodyPr vert="horz" lIns="91440" tIns="45720" rIns="91440" bIns="45720" rtlCol="0" anchor="ctr">
            <a:normAutofit/>
          </a:bodyPr>
          <a:lstStyle>
            <a:lvl1pPr marL="182880" indent="-182880" algn="l" defTabSz="914400" rtl="0" eaLnBrk="1" latinLnBrk="0" hangingPunct="1">
              <a:lnSpc>
                <a:spcPct val="90000"/>
              </a:lnSpc>
              <a:spcBef>
                <a:spcPts val="1200"/>
              </a:spcBef>
              <a:buClr>
                <a:schemeClr val="accent1"/>
              </a:buClr>
              <a:buFont typeface="Wingdings 2" pitchFamily="18" charset="2"/>
              <a:buChar char=""/>
              <a:defRPr sz="2000" kern="1200">
                <a:solidFill>
                  <a:schemeClr val="tx1">
                    <a:lumMod val="65000"/>
                    <a:lumOff val="35000"/>
                  </a:schemeClr>
                </a:solidFill>
                <a:latin typeface="+mn-lt"/>
                <a:ea typeface="+mn-ea"/>
                <a:cs typeface="+mn-cs"/>
              </a:defRPr>
            </a:lvl1pPr>
            <a:lvl2pPr marL="6858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800" kern="1200">
                <a:solidFill>
                  <a:schemeClr val="tx1">
                    <a:lumMod val="65000"/>
                    <a:lumOff val="35000"/>
                  </a:schemeClr>
                </a:solidFill>
                <a:latin typeface="+mn-lt"/>
                <a:ea typeface="+mn-ea"/>
                <a:cs typeface="+mn-cs"/>
              </a:defRPr>
            </a:lvl2pPr>
            <a:lvl3pPr marL="11430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600" kern="1200">
                <a:solidFill>
                  <a:schemeClr val="tx1">
                    <a:lumMod val="65000"/>
                    <a:lumOff val="35000"/>
                  </a:schemeClr>
                </a:solidFill>
                <a:latin typeface="+mn-lt"/>
                <a:ea typeface="+mn-ea"/>
                <a:cs typeface="+mn-cs"/>
              </a:defRPr>
            </a:lvl3pPr>
            <a:lvl4pPr marL="16002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4pPr>
            <a:lvl5pPr marL="20574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5pPr>
            <a:lvl6pPr marL="25146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6pPr>
            <a:lvl7pPr marL="29718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7pPr>
            <a:lvl8pPr marL="34290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8pPr>
            <a:lvl9pPr marL="38862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9pPr>
          </a:lstStyle>
          <a:p>
            <a:r>
              <a:rPr lang="en-US" dirty="0"/>
              <a:t>The SIF data were collected from the GOME-2 satellite (</a:t>
            </a:r>
            <a:r>
              <a:rPr lang="en-US" dirty="0">
                <a:hlinkClick r:id="rId3"/>
              </a:rPr>
              <a:t>https://www.eumetsat.int/website/home/Satellites/CurrentSatellites/Metop/MetopDesign/GOME2/index.html</a:t>
            </a:r>
            <a:r>
              <a:rPr lang="en-US" dirty="0"/>
              <a:t>). </a:t>
            </a:r>
          </a:p>
          <a:p>
            <a:r>
              <a:rPr lang="en-US" dirty="0"/>
              <a:t>In our analysis we will use the SIF to evaluate if the model GPP contains an accurate spatial representation of photosynthesis processes.</a:t>
            </a:r>
          </a:p>
          <a:p>
            <a:endParaRPr lang="en-US" dirty="0"/>
          </a:p>
        </p:txBody>
      </p:sp>
      <p:pic>
        <p:nvPicPr>
          <p:cNvPr id="9" name="Picture 8">
            <a:extLst>
              <a:ext uri="{FF2B5EF4-FFF2-40B4-BE49-F238E27FC236}">
                <a16:creationId xmlns:a16="http://schemas.microsoft.com/office/drawing/2014/main" id="{8A5CE6F4-52BD-784A-AB5F-527612F7D01F}"/>
              </a:ext>
            </a:extLst>
          </p:cNvPr>
          <p:cNvPicPr>
            <a:picLocks noChangeAspect="1"/>
          </p:cNvPicPr>
          <p:nvPr/>
        </p:nvPicPr>
        <p:blipFill>
          <a:blip r:embed="rId4"/>
          <a:stretch>
            <a:fillRect/>
          </a:stretch>
        </p:blipFill>
        <p:spPr>
          <a:xfrm>
            <a:off x="8430109" y="4089566"/>
            <a:ext cx="2958779" cy="2367023"/>
          </a:xfrm>
          <a:prstGeom prst="rect">
            <a:avLst/>
          </a:prstGeom>
        </p:spPr>
      </p:pic>
    </p:spTree>
    <p:extLst>
      <p:ext uri="{BB962C8B-B14F-4D97-AF65-F5344CB8AC3E}">
        <p14:creationId xmlns:p14="http://schemas.microsoft.com/office/powerpoint/2010/main" val="417558545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40B4D3-0BB3-D446-9625-D8433D8D4C3D}"/>
              </a:ext>
            </a:extLst>
          </p:cNvPr>
          <p:cNvSpPr>
            <a:spLocks noGrp="1"/>
          </p:cNvSpPr>
          <p:nvPr>
            <p:ph type="title"/>
          </p:nvPr>
        </p:nvSpPr>
        <p:spPr/>
        <p:txBody>
          <a:bodyPr/>
          <a:lstStyle/>
          <a:p>
            <a:r>
              <a:rPr lang="en-US" dirty="0"/>
              <a:t>Today’s in-class exercise</a:t>
            </a:r>
          </a:p>
        </p:txBody>
      </p:sp>
      <p:sp>
        <p:nvSpPr>
          <p:cNvPr id="3" name="Content Placeholder 2">
            <a:extLst>
              <a:ext uri="{FF2B5EF4-FFF2-40B4-BE49-F238E27FC236}">
                <a16:creationId xmlns:a16="http://schemas.microsoft.com/office/drawing/2014/main" id="{756369BF-CDF1-864A-89B0-3C3C0522CCE7}"/>
              </a:ext>
            </a:extLst>
          </p:cNvPr>
          <p:cNvSpPr>
            <a:spLocks noGrp="1"/>
          </p:cNvSpPr>
          <p:nvPr>
            <p:ph idx="1"/>
          </p:nvPr>
        </p:nvSpPr>
        <p:spPr/>
        <p:txBody>
          <a:bodyPr/>
          <a:lstStyle/>
          <a:p>
            <a:r>
              <a:rPr lang="en-US" dirty="0"/>
              <a:t>The SIF data are in a different </a:t>
            </a:r>
            <a:r>
              <a:rPr lang="en-US" dirty="0" err="1"/>
              <a:t>netcdf</a:t>
            </a:r>
            <a:r>
              <a:rPr lang="en-US" dirty="0"/>
              <a:t> file called gome2_sif_monthly_2007-2011.nc</a:t>
            </a:r>
          </a:p>
          <a:p>
            <a:r>
              <a:rPr lang="en-US" dirty="0"/>
              <a:t>They have the same spatial and temporal resolution</a:t>
            </a:r>
          </a:p>
          <a:p>
            <a:r>
              <a:rPr lang="en-US" dirty="0"/>
              <a:t>Follow what we have learned in class over the past week or two to read in the GPP and SIF data and plot both datasets on two separate </a:t>
            </a:r>
            <a:r>
              <a:rPr lang="en-US" dirty="0" err="1"/>
              <a:t>Cartopy</a:t>
            </a:r>
            <a:r>
              <a:rPr lang="en-US" dirty="0"/>
              <a:t> maps with geospatial latitude and longitude coordinates on the x and y axes of the plot.</a:t>
            </a:r>
          </a:p>
          <a:p>
            <a:r>
              <a:rPr lang="en-US" dirty="0"/>
              <a:t>Write the logic (step-by-step) of the script you plan to write at the top in a markdown box</a:t>
            </a:r>
          </a:p>
          <a:p>
            <a:r>
              <a:rPr lang="en-US" dirty="0"/>
              <a:t>Then, answer the following questions in your </a:t>
            </a:r>
            <a:r>
              <a:rPr lang="en-US" dirty="0" err="1"/>
              <a:t>Jupyter</a:t>
            </a:r>
            <a:r>
              <a:rPr lang="en-US" dirty="0"/>
              <a:t> Notebook:</a:t>
            </a:r>
          </a:p>
          <a:p>
            <a:pPr marL="457200" indent="-457200">
              <a:buFont typeface="+mj-lt"/>
              <a:buAutoNum type="arabicPeriod"/>
            </a:pPr>
            <a:r>
              <a:rPr lang="en-US" dirty="0">
                <a:solidFill>
                  <a:srgbClr val="64B8CF"/>
                </a:solidFill>
              </a:rPr>
              <a:t>Do the spatial distributions of the mean GPP and mean SIF look similar, even though the range of each data is not the same?</a:t>
            </a:r>
          </a:p>
          <a:p>
            <a:pPr marL="457200" indent="-457200">
              <a:buFont typeface="+mj-lt"/>
              <a:buAutoNum type="arabicPeriod"/>
            </a:pPr>
            <a:r>
              <a:rPr lang="en-US" dirty="0">
                <a:solidFill>
                  <a:srgbClr val="64B8CF"/>
                </a:solidFill>
              </a:rPr>
              <a:t>In which region is plant productivity the highest (give latitude and longitude information)? Is this what we may expect?</a:t>
            </a:r>
          </a:p>
          <a:p>
            <a:pPr marL="457200" indent="-457200">
              <a:buFont typeface="+mj-lt"/>
              <a:buAutoNum type="arabicPeriod"/>
            </a:pPr>
            <a:endParaRPr lang="en-US" dirty="0"/>
          </a:p>
        </p:txBody>
      </p:sp>
    </p:spTree>
    <p:extLst>
      <p:ext uri="{BB962C8B-B14F-4D97-AF65-F5344CB8AC3E}">
        <p14:creationId xmlns:p14="http://schemas.microsoft.com/office/powerpoint/2010/main" val="176651342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B38C6E-9497-4148-9B10-E719B2468B65}"/>
              </a:ext>
            </a:extLst>
          </p:cNvPr>
          <p:cNvSpPr>
            <a:spLocks noGrp="1"/>
          </p:cNvSpPr>
          <p:nvPr>
            <p:ph type="title"/>
          </p:nvPr>
        </p:nvSpPr>
        <p:spPr/>
        <p:txBody>
          <a:bodyPr/>
          <a:lstStyle/>
          <a:p>
            <a:r>
              <a:rPr lang="en-US" dirty="0"/>
              <a:t>EXTRA: if you’re familiar with Python / programming</a:t>
            </a:r>
          </a:p>
        </p:txBody>
      </p:sp>
      <p:sp>
        <p:nvSpPr>
          <p:cNvPr id="3" name="Content Placeholder 2">
            <a:extLst>
              <a:ext uri="{FF2B5EF4-FFF2-40B4-BE49-F238E27FC236}">
                <a16:creationId xmlns:a16="http://schemas.microsoft.com/office/drawing/2014/main" id="{A2B0A67C-67C4-F04F-9C00-A4EF14B27CDF}"/>
              </a:ext>
            </a:extLst>
          </p:cNvPr>
          <p:cNvSpPr>
            <a:spLocks noGrp="1"/>
          </p:cNvSpPr>
          <p:nvPr>
            <p:ph idx="1"/>
          </p:nvPr>
        </p:nvSpPr>
        <p:spPr>
          <a:xfrm>
            <a:off x="3869268" y="254643"/>
            <a:ext cx="7315200" cy="2976541"/>
          </a:xfrm>
        </p:spPr>
        <p:txBody>
          <a:bodyPr>
            <a:normAutofit fontScale="92500" lnSpcReduction="10000"/>
          </a:bodyPr>
          <a:lstStyle/>
          <a:p>
            <a:r>
              <a:rPr lang="en-US" dirty="0"/>
              <a:t>Create a latitudinal plot to compare the latitudinal distributions of GPP and SIF. </a:t>
            </a:r>
          </a:p>
          <a:p>
            <a:r>
              <a:rPr lang="en-US" dirty="0"/>
              <a:t>For that you will need to sum all the data for each latitude (i.e. sum all the data for each row).</a:t>
            </a:r>
          </a:p>
          <a:p>
            <a:r>
              <a:rPr lang="en-US" dirty="0"/>
              <a:t>The GPP and SIF data have different units (therefore different values), so you will either need to plot the SIF on a different axis to the GPP </a:t>
            </a:r>
            <a:r>
              <a:rPr lang="en-US" i="1" dirty="0"/>
              <a:t>or </a:t>
            </a:r>
            <a:r>
              <a:rPr lang="en-US" dirty="0"/>
              <a:t> you can scale or normalize both (e.g. to between zero and one) and plot them both on the same axis. (Or you can just plot the GPP alone)</a:t>
            </a:r>
          </a:p>
          <a:p>
            <a:r>
              <a:rPr lang="en-US" dirty="0"/>
              <a:t>The final product should look something like this (but with different data plotted):</a:t>
            </a:r>
          </a:p>
          <a:p>
            <a:endParaRPr lang="en-US" dirty="0"/>
          </a:p>
        </p:txBody>
      </p:sp>
      <p:pic>
        <p:nvPicPr>
          <p:cNvPr id="5" name="Picture 4">
            <a:extLst>
              <a:ext uri="{FF2B5EF4-FFF2-40B4-BE49-F238E27FC236}">
                <a16:creationId xmlns:a16="http://schemas.microsoft.com/office/drawing/2014/main" id="{D687AC0D-52B5-1045-9E1E-A3791C211EC4}"/>
              </a:ext>
            </a:extLst>
          </p:cNvPr>
          <p:cNvPicPr>
            <a:picLocks noChangeAspect="1"/>
          </p:cNvPicPr>
          <p:nvPr/>
        </p:nvPicPr>
        <p:blipFill>
          <a:blip r:embed="rId2"/>
          <a:stretch>
            <a:fillRect/>
          </a:stretch>
        </p:blipFill>
        <p:spPr>
          <a:xfrm>
            <a:off x="5018618" y="3231185"/>
            <a:ext cx="5016500" cy="3289300"/>
          </a:xfrm>
          <a:prstGeom prst="rect">
            <a:avLst/>
          </a:prstGeom>
        </p:spPr>
      </p:pic>
    </p:spTree>
    <p:extLst>
      <p:ext uri="{BB962C8B-B14F-4D97-AF65-F5344CB8AC3E}">
        <p14:creationId xmlns:p14="http://schemas.microsoft.com/office/powerpoint/2010/main" val="47279426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952EE2-5E3F-2E43-8923-E8C45964BE79}"/>
              </a:ext>
            </a:extLst>
          </p:cNvPr>
          <p:cNvSpPr>
            <a:spLocks noGrp="1"/>
          </p:cNvSpPr>
          <p:nvPr>
            <p:ph type="title"/>
          </p:nvPr>
        </p:nvSpPr>
        <p:spPr/>
        <p:txBody>
          <a:bodyPr/>
          <a:lstStyle/>
          <a:p>
            <a:r>
              <a:rPr lang="en-US" dirty="0"/>
              <a:t>Introduction to plotting Geographic maps with </a:t>
            </a:r>
            <a:r>
              <a:rPr lang="en-US" dirty="0" err="1"/>
              <a:t>Cartopy</a:t>
            </a:r>
            <a:endParaRPr lang="en-US" dirty="0"/>
          </a:p>
        </p:txBody>
      </p:sp>
      <p:sp>
        <p:nvSpPr>
          <p:cNvPr id="3" name="Content Placeholder 2">
            <a:extLst>
              <a:ext uri="{FF2B5EF4-FFF2-40B4-BE49-F238E27FC236}">
                <a16:creationId xmlns:a16="http://schemas.microsoft.com/office/drawing/2014/main" id="{5DA0209E-AF3F-3F46-9F4D-1DCC6625B739}"/>
              </a:ext>
            </a:extLst>
          </p:cNvPr>
          <p:cNvSpPr>
            <a:spLocks noGrp="1"/>
          </p:cNvSpPr>
          <p:nvPr>
            <p:ph idx="1"/>
          </p:nvPr>
        </p:nvSpPr>
        <p:spPr>
          <a:xfrm>
            <a:off x="3869268" y="497712"/>
            <a:ext cx="7315200" cy="4967580"/>
          </a:xfrm>
        </p:spPr>
        <p:txBody>
          <a:bodyPr>
            <a:normAutofit lnSpcReduction="10000"/>
          </a:bodyPr>
          <a:lstStyle/>
          <a:p>
            <a:r>
              <a:rPr lang="en-US" dirty="0"/>
              <a:t>For now, we are going to learn some basic plotting functions with </a:t>
            </a:r>
            <a:r>
              <a:rPr lang="en-US" dirty="0" err="1"/>
              <a:t>CartoPy</a:t>
            </a:r>
            <a:r>
              <a:rPr lang="en-US" dirty="0"/>
              <a:t>. Geospatial surfaces are plotted onto 2D surfaces using projections and associated coordinate reference systems.</a:t>
            </a:r>
          </a:p>
          <a:p>
            <a:r>
              <a:rPr lang="en-US" dirty="0"/>
              <a:t> For more information on coordinate reference systems, see here: </a:t>
            </a:r>
            <a:r>
              <a:rPr lang="en-US" dirty="0">
                <a:hlinkClick r:id="rId3"/>
              </a:rPr>
              <a:t>https://docs.qgis.org/testing/en/docs/gentle_gis_introduction/coordinate_reference_systems.html</a:t>
            </a:r>
            <a:r>
              <a:rPr lang="en-US" dirty="0"/>
              <a:t> </a:t>
            </a:r>
          </a:p>
          <a:p>
            <a:r>
              <a:rPr lang="en-US" dirty="0"/>
              <a:t>If you’re interested in GIS python applications I would check out the last two modules of the </a:t>
            </a:r>
            <a:r>
              <a:rPr lang="en-US" dirty="0" err="1"/>
              <a:t>DataCamp</a:t>
            </a:r>
            <a:r>
              <a:rPr lang="en-US" dirty="0"/>
              <a:t> course “Visualizing Geospatial Data in Python”: </a:t>
            </a:r>
            <a:r>
              <a:rPr lang="en-US" dirty="0">
                <a:hlinkClick r:id="rId4"/>
              </a:rPr>
              <a:t>https://www.datacamp.com/courses/visualizing-geospatial-data-in-python</a:t>
            </a:r>
            <a:r>
              <a:rPr lang="en-US" dirty="0"/>
              <a:t> </a:t>
            </a:r>
          </a:p>
          <a:p>
            <a:r>
              <a:rPr lang="en-US" dirty="0"/>
              <a:t>We deal with projections in </a:t>
            </a:r>
            <a:r>
              <a:rPr lang="en-US" dirty="0" err="1"/>
              <a:t>CartoPy</a:t>
            </a:r>
            <a:r>
              <a:rPr lang="en-US" dirty="0"/>
              <a:t> by loading the </a:t>
            </a:r>
            <a:r>
              <a:rPr lang="en-US" dirty="0" err="1"/>
              <a:t>Cartopy</a:t>
            </a:r>
            <a:r>
              <a:rPr lang="en-US" dirty="0"/>
              <a:t> coordinate reference systems using the following line of code:</a:t>
            </a:r>
          </a:p>
          <a:p>
            <a:pPr marL="0" indent="0">
              <a:buNone/>
            </a:pPr>
            <a:r>
              <a:rPr lang="en-US" dirty="0"/>
              <a:t>		</a:t>
            </a:r>
            <a:r>
              <a:rPr lang="en-US" dirty="0">
                <a:solidFill>
                  <a:srgbClr val="64B8CF"/>
                </a:solidFill>
              </a:rPr>
              <a:t>	import </a:t>
            </a:r>
            <a:r>
              <a:rPr lang="en-US" dirty="0" err="1">
                <a:solidFill>
                  <a:srgbClr val="64B8CF"/>
                </a:solidFill>
              </a:rPr>
              <a:t>cartopy.crs</a:t>
            </a:r>
            <a:r>
              <a:rPr lang="en-US" dirty="0">
                <a:solidFill>
                  <a:srgbClr val="64B8CF"/>
                </a:solidFill>
              </a:rPr>
              <a:t> as </a:t>
            </a:r>
            <a:r>
              <a:rPr lang="en-US" dirty="0" err="1">
                <a:solidFill>
                  <a:srgbClr val="64B8CF"/>
                </a:solidFill>
              </a:rPr>
              <a:t>ccrs</a:t>
            </a:r>
            <a:endParaRPr lang="en-US" dirty="0">
              <a:solidFill>
                <a:srgbClr val="64B8CF"/>
              </a:solidFill>
            </a:endParaRPr>
          </a:p>
          <a:p>
            <a:pPr marL="0" indent="0">
              <a:buNone/>
            </a:pPr>
            <a:r>
              <a:rPr lang="en-US" dirty="0">
                <a:solidFill>
                  <a:srgbClr val="64B8CF"/>
                </a:solidFill>
              </a:rPr>
              <a:t>			import </a:t>
            </a:r>
            <a:r>
              <a:rPr lang="en-US" dirty="0" err="1">
                <a:solidFill>
                  <a:srgbClr val="64B8CF"/>
                </a:solidFill>
              </a:rPr>
              <a:t>cartopy</a:t>
            </a:r>
            <a:endParaRPr lang="en-US" dirty="0">
              <a:solidFill>
                <a:srgbClr val="64B8CF"/>
              </a:solidFill>
            </a:endParaRPr>
          </a:p>
        </p:txBody>
      </p:sp>
      <p:pic>
        <p:nvPicPr>
          <p:cNvPr id="5" name="Picture 4">
            <a:extLst>
              <a:ext uri="{FF2B5EF4-FFF2-40B4-BE49-F238E27FC236}">
                <a16:creationId xmlns:a16="http://schemas.microsoft.com/office/drawing/2014/main" id="{2409AB5C-B414-FA46-BB60-65F8BE04C7C0}"/>
              </a:ext>
            </a:extLst>
          </p:cNvPr>
          <p:cNvPicPr>
            <a:picLocks noChangeAspect="1"/>
          </p:cNvPicPr>
          <p:nvPr/>
        </p:nvPicPr>
        <p:blipFill>
          <a:blip r:embed="rId5"/>
          <a:stretch>
            <a:fillRect/>
          </a:stretch>
        </p:blipFill>
        <p:spPr>
          <a:xfrm>
            <a:off x="5196418" y="5465292"/>
            <a:ext cx="4660900" cy="1028700"/>
          </a:xfrm>
          <a:prstGeom prst="rect">
            <a:avLst/>
          </a:prstGeom>
        </p:spPr>
      </p:pic>
    </p:spTree>
    <p:extLst>
      <p:ext uri="{BB962C8B-B14F-4D97-AF65-F5344CB8AC3E}">
        <p14:creationId xmlns:p14="http://schemas.microsoft.com/office/powerpoint/2010/main" val="383361138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3FC562-B6D4-7C46-A08F-CA7EDF82FA35}"/>
              </a:ext>
            </a:extLst>
          </p:cNvPr>
          <p:cNvSpPr>
            <a:spLocks noGrp="1"/>
          </p:cNvSpPr>
          <p:nvPr>
            <p:ph type="title"/>
          </p:nvPr>
        </p:nvSpPr>
        <p:spPr/>
        <p:txBody>
          <a:bodyPr/>
          <a:lstStyle/>
          <a:p>
            <a:r>
              <a:rPr lang="en-US" dirty="0"/>
              <a:t>Steps for setting up a </a:t>
            </a:r>
            <a:r>
              <a:rPr lang="en-US" dirty="0" err="1"/>
              <a:t>Cartopy</a:t>
            </a:r>
            <a:r>
              <a:rPr lang="en-US" dirty="0"/>
              <a:t> map</a:t>
            </a:r>
          </a:p>
        </p:txBody>
      </p:sp>
      <p:sp>
        <p:nvSpPr>
          <p:cNvPr id="3" name="Content Placeholder 2">
            <a:extLst>
              <a:ext uri="{FF2B5EF4-FFF2-40B4-BE49-F238E27FC236}">
                <a16:creationId xmlns:a16="http://schemas.microsoft.com/office/drawing/2014/main" id="{4AD9F29C-4170-564D-B5C6-EF3B91DC444D}"/>
              </a:ext>
            </a:extLst>
          </p:cNvPr>
          <p:cNvSpPr>
            <a:spLocks noGrp="1"/>
          </p:cNvSpPr>
          <p:nvPr>
            <p:ph idx="1"/>
          </p:nvPr>
        </p:nvSpPr>
        <p:spPr/>
        <p:txBody>
          <a:bodyPr>
            <a:normAutofit lnSpcReduction="10000"/>
          </a:bodyPr>
          <a:lstStyle/>
          <a:p>
            <a:r>
              <a:rPr lang="en-US" dirty="0"/>
              <a:t>First, we initialize a matplotlib figure</a:t>
            </a:r>
          </a:p>
          <a:p>
            <a:pPr marL="0" indent="0">
              <a:buNone/>
            </a:pPr>
            <a:r>
              <a:rPr lang="en-US" dirty="0"/>
              <a:t>		</a:t>
            </a:r>
            <a:r>
              <a:rPr lang="en-US" dirty="0" err="1">
                <a:solidFill>
                  <a:srgbClr val="64B8CF"/>
                </a:solidFill>
              </a:rPr>
              <a:t>plt.figure</a:t>
            </a:r>
            <a:r>
              <a:rPr lang="en-US" dirty="0">
                <a:solidFill>
                  <a:srgbClr val="64B8CF"/>
                </a:solidFill>
              </a:rPr>
              <a:t>(</a:t>
            </a:r>
            <a:r>
              <a:rPr lang="en-US" dirty="0" err="1">
                <a:solidFill>
                  <a:srgbClr val="64B8CF"/>
                </a:solidFill>
              </a:rPr>
              <a:t>figsize</a:t>
            </a:r>
            <a:r>
              <a:rPr lang="en-US" dirty="0">
                <a:solidFill>
                  <a:srgbClr val="64B8CF"/>
                </a:solidFill>
              </a:rPr>
              <a:t>=(10,5))</a:t>
            </a:r>
          </a:p>
          <a:p>
            <a:r>
              <a:rPr lang="en-US" dirty="0"/>
              <a:t>Then use the </a:t>
            </a:r>
            <a:r>
              <a:rPr lang="en-US" dirty="0" err="1"/>
              <a:t>CartoPy</a:t>
            </a:r>
            <a:r>
              <a:rPr lang="en-US" dirty="0"/>
              <a:t> </a:t>
            </a:r>
            <a:r>
              <a:rPr lang="en-US" dirty="0" err="1"/>
              <a:t>crs</a:t>
            </a:r>
            <a:r>
              <a:rPr lang="en-US" dirty="0"/>
              <a:t> to add a projection</a:t>
            </a:r>
          </a:p>
          <a:p>
            <a:pPr marL="0" indent="0">
              <a:buNone/>
            </a:pPr>
            <a:r>
              <a:rPr lang="en-US" dirty="0"/>
              <a:t>	</a:t>
            </a:r>
            <a:r>
              <a:rPr lang="en-US" dirty="0">
                <a:solidFill>
                  <a:srgbClr val="64B8CF"/>
                </a:solidFill>
              </a:rPr>
              <a:t>ax = </a:t>
            </a:r>
            <a:r>
              <a:rPr lang="en-US" dirty="0" err="1">
                <a:solidFill>
                  <a:srgbClr val="64B8CF"/>
                </a:solidFill>
              </a:rPr>
              <a:t>plt.axes</a:t>
            </a:r>
            <a:r>
              <a:rPr lang="en-US" dirty="0">
                <a:solidFill>
                  <a:srgbClr val="64B8CF"/>
                </a:solidFill>
              </a:rPr>
              <a:t>(projection=</a:t>
            </a:r>
            <a:r>
              <a:rPr lang="en-US" dirty="0" err="1">
                <a:solidFill>
                  <a:srgbClr val="64B8CF"/>
                </a:solidFill>
              </a:rPr>
              <a:t>ccrs.PlateCarree</a:t>
            </a:r>
            <a:r>
              <a:rPr lang="en-US" dirty="0">
                <a:solidFill>
                  <a:srgbClr val="64B8CF"/>
                </a:solidFill>
              </a:rPr>
              <a:t>())</a:t>
            </a:r>
          </a:p>
          <a:p>
            <a:r>
              <a:rPr lang="en-US" dirty="0"/>
              <a:t>This command creates an axes subclass </a:t>
            </a:r>
            <a:r>
              <a:rPr lang="en-US" dirty="0">
                <a:sym typeface="Wingdings" pitchFamily="2" charset="2"/>
              </a:rPr>
              <a:t> more specifically in this case, it </a:t>
            </a:r>
            <a:r>
              <a:rPr lang="en-US" dirty="0"/>
              <a:t>is a </a:t>
            </a:r>
            <a:r>
              <a:rPr lang="en-US" dirty="0" err="1"/>
              <a:t>cartopy.mpl.geoaxes.GeoAxes</a:t>
            </a:r>
            <a:r>
              <a:rPr lang="en-US" dirty="0"/>
              <a:t>.</a:t>
            </a:r>
          </a:p>
          <a:p>
            <a:r>
              <a:rPr lang="en-US" dirty="0"/>
              <a:t>This means it uses </a:t>
            </a:r>
            <a:r>
              <a:rPr lang="en-US" dirty="0" err="1"/>
              <a:t>cartopy</a:t>
            </a:r>
            <a:r>
              <a:rPr lang="en-US" dirty="0"/>
              <a:t> axes methods for drawing maps and overrides some of matplotlib's existing axes methods in the process.</a:t>
            </a:r>
          </a:p>
          <a:p>
            <a:r>
              <a:rPr lang="en-US" dirty="0"/>
              <a:t>Note, you can achieve the same thing just with the following commands:</a:t>
            </a:r>
          </a:p>
          <a:p>
            <a:pPr marL="0" indent="0">
              <a:buNone/>
            </a:pPr>
            <a:r>
              <a:rPr lang="en-US" dirty="0"/>
              <a:t>	</a:t>
            </a:r>
            <a:r>
              <a:rPr lang="en-US" dirty="0">
                <a:solidFill>
                  <a:srgbClr val="64B8CF"/>
                </a:solidFill>
              </a:rPr>
              <a:t>fig = </a:t>
            </a:r>
            <a:r>
              <a:rPr lang="en-US" dirty="0" err="1">
                <a:solidFill>
                  <a:srgbClr val="64B8CF"/>
                </a:solidFill>
              </a:rPr>
              <a:t>plt.figure</a:t>
            </a:r>
            <a:r>
              <a:rPr lang="en-US" dirty="0">
                <a:solidFill>
                  <a:srgbClr val="64B8CF"/>
                </a:solidFill>
              </a:rPr>
              <a:t>(</a:t>
            </a:r>
            <a:r>
              <a:rPr lang="en-US" dirty="0" err="1">
                <a:solidFill>
                  <a:srgbClr val="64B8CF"/>
                </a:solidFill>
              </a:rPr>
              <a:t>figsize</a:t>
            </a:r>
            <a:r>
              <a:rPr lang="en-US" dirty="0">
                <a:solidFill>
                  <a:srgbClr val="64B8CF"/>
                </a:solidFill>
              </a:rPr>
              <a:t>=(10,5))</a:t>
            </a:r>
            <a:br>
              <a:rPr lang="en-US" dirty="0">
                <a:solidFill>
                  <a:srgbClr val="64B8CF"/>
                </a:solidFill>
              </a:rPr>
            </a:br>
            <a:r>
              <a:rPr lang="en-US" dirty="0">
                <a:solidFill>
                  <a:srgbClr val="64B8CF"/>
                </a:solidFill>
              </a:rPr>
              <a:t>	ax = </a:t>
            </a:r>
            <a:r>
              <a:rPr lang="en-US" dirty="0" err="1">
                <a:solidFill>
                  <a:srgbClr val="64B8CF"/>
                </a:solidFill>
              </a:rPr>
              <a:t>fig.add_subplot</a:t>
            </a:r>
            <a:r>
              <a:rPr lang="en-US" dirty="0">
                <a:solidFill>
                  <a:srgbClr val="64B8CF"/>
                </a:solidFill>
              </a:rPr>
              <a:t>(1, 1, 1, projection=</a:t>
            </a:r>
            <a:r>
              <a:rPr lang="en-US" dirty="0" err="1">
                <a:solidFill>
                  <a:srgbClr val="64B8CF"/>
                </a:solidFill>
              </a:rPr>
              <a:t>ccrs.PlateCarree</a:t>
            </a:r>
            <a:r>
              <a:rPr lang="en-US" dirty="0">
                <a:solidFill>
                  <a:srgbClr val="64B8CF"/>
                </a:solidFill>
              </a:rPr>
              <a:t>())</a:t>
            </a:r>
          </a:p>
          <a:p>
            <a:r>
              <a:rPr lang="en-US" dirty="0"/>
              <a:t>Note also that you also do not need to specify the figure size. I’ve done that here to make the plot a little larger than the default…</a:t>
            </a:r>
          </a:p>
        </p:txBody>
      </p:sp>
    </p:spTree>
    <p:extLst>
      <p:ext uri="{BB962C8B-B14F-4D97-AF65-F5344CB8AC3E}">
        <p14:creationId xmlns:p14="http://schemas.microsoft.com/office/powerpoint/2010/main" val="429379850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3FC562-B6D4-7C46-A08F-CA7EDF82FA35}"/>
              </a:ext>
            </a:extLst>
          </p:cNvPr>
          <p:cNvSpPr>
            <a:spLocks noGrp="1"/>
          </p:cNvSpPr>
          <p:nvPr>
            <p:ph type="title"/>
          </p:nvPr>
        </p:nvSpPr>
        <p:spPr/>
        <p:txBody>
          <a:bodyPr/>
          <a:lstStyle/>
          <a:p>
            <a:r>
              <a:rPr lang="en-US" dirty="0"/>
              <a:t>Steps for setting up a </a:t>
            </a:r>
            <a:r>
              <a:rPr lang="en-US" dirty="0" err="1"/>
              <a:t>Cartopy</a:t>
            </a:r>
            <a:r>
              <a:rPr lang="en-US" dirty="0"/>
              <a:t> map</a:t>
            </a:r>
          </a:p>
        </p:txBody>
      </p:sp>
      <p:sp>
        <p:nvSpPr>
          <p:cNvPr id="3" name="Content Placeholder 2">
            <a:extLst>
              <a:ext uri="{FF2B5EF4-FFF2-40B4-BE49-F238E27FC236}">
                <a16:creationId xmlns:a16="http://schemas.microsoft.com/office/drawing/2014/main" id="{4AD9F29C-4170-564D-B5C6-EF3B91DC444D}"/>
              </a:ext>
            </a:extLst>
          </p:cNvPr>
          <p:cNvSpPr>
            <a:spLocks noGrp="1"/>
          </p:cNvSpPr>
          <p:nvPr>
            <p:ph idx="1"/>
          </p:nvPr>
        </p:nvSpPr>
        <p:spPr>
          <a:xfrm>
            <a:off x="3869268" y="434166"/>
            <a:ext cx="7315200" cy="3129158"/>
          </a:xfrm>
        </p:spPr>
        <p:txBody>
          <a:bodyPr/>
          <a:lstStyle/>
          <a:p>
            <a:r>
              <a:rPr lang="en-US" dirty="0"/>
              <a:t>We can now use this </a:t>
            </a:r>
            <a:r>
              <a:rPr lang="en-US" dirty="0" err="1"/>
              <a:t>geoaxes</a:t>
            </a:r>
            <a:r>
              <a:rPr lang="en-US" dirty="0"/>
              <a:t> subclass to draw some features, such as coastlines, using the command:</a:t>
            </a:r>
          </a:p>
          <a:p>
            <a:pPr marL="0" indent="0">
              <a:buNone/>
            </a:pPr>
            <a:r>
              <a:rPr lang="en-US" dirty="0"/>
              <a:t>			</a:t>
            </a:r>
            <a:r>
              <a:rPr lang="en-US" dirty="0" err="1">
                <a:solidFill>
                  <a:srgbClr val="64B8CF"/>
                </a:solidFill>
              </a:rPr>
              <a:t>ax.coastlines</a:t>
            </a:r>
            <a:r>
              <a:rPr lang="en-US" dirty="0">
                <a:solidFill>
                  <a:srgbClr val="64B8CF"/>
                </a:solidFill>
              </a:rPr>
              <a:t>()</a:t>
            </a:r>
          </a:p>
          <a:p>
            <a:r>
              <a:rPr lang="en-US" dirty="0"/>
              <a:t>We can also use the command </a:t>
            </a:r>
            <a:r>
              <a:rPr lang="en-US" dirty="0" err="1">
                <a:solidFill>
                  <a:srgbClr val="64B8CF"/>
                </a:solidFill>
              </a:rPr>
              <a:t>ax.set_global</a:t>
            </a:r>
            <a:r>
              <a:rPr lang="en-US" dirty="0">
                <a:solidFill>
                  <a:srgbClr val="64B8CF"/>
                </a:solidFill>
              </a:rPr>
              <a:t>() </a:t>
            </a:r>
            <a:r>
              <a:rPr lang="en-US" dirty="0"/>
              <a:t>to ensure the map has a global extent, even if the data we plot doesn't fill an entire global map. </a:t>
            </a:r>
          </a:p>
          <a:p>
            <a:r>
              <a:rPr lang="en-US" dirty="0"/>
              <a:t>Here is a list of all the available </a:t>
            </a:r>
            <a:r>
              <a:rPr lang="en-US" dirty="0" err="1"/>
              <a:t>geoaxes</a:t>
            </a:r>
            <a:r>
              <a:rPr lang="en-US" dirty="0"/>
              <a:t> methods: </a:t>
            </a:r>
            <a:r>
              <a:rPr lang="en-US" u="sng" dirty="0">
                <a:hlinkClick r:id="rId2"/>
              </a:rPr>
              <a:t>https://scitools.org.uk/cartopy/docs/v0.13/matplotlib/geoaxes.html</a:t>
            </a:r>
            <a:r>
              <a:rPr lang="en-US" dirty="0"/>
              <a:t>. We will cover some of them today.</a:t>
            </a:r>
          </a:p>
          <a:p>
            <a:endParaRPr lang="en-US" dirty="0"/>
          </a:p>
        </p:txBody>
      </p:sp>
      <p:pic>
        <p:nvPicPr>
          <p:cNvPr id="9" name="Picture 8">
            <a:extLst>
              <a:ext uri="{FF2B5EF4-FFF2-40B4-BE49-F238E27FC236}">
                <a16:creationId xmlns:a16="http://schemas.microsoft.com/office/drawing/2014/main" id="{8464FD72-3EE3-BF4A-A2A4-C3CB238426D3}"/>
              </a:ext>
            </a:extLst>
          </p:cNvPr>
          <p:cNvPicPr>
            <a:picLocks noChangeAspect="1"/>
          </p:cNvPicPr>
          <p:nvPr/>
        </p:nvPicPr>
        <p:blipFill>
          <a:blip r:embed="rId3"/>
          <a:stretch>
            <a:fillRect/>
          </a:stretch>
        </p:blipFill>
        <p:spPr>
          <a:xfrm>
            <a:off x="4361164" y="3738462"/>
            <a:ext cx="6108700" cy="2159000"/>
          </a:xfrm>
          <a:prstGeom prst="rect">
            <a:avLst/>
          </a:prstGeom>
        </p:spPr>
      </p:pic>
    </p:spTree>
    <p:extLst>
      <p:ext uri="{BB962C8B-B14F-4D97-AF65-F5344CB8AC3E}">
        <p14:creationId xmlns:p14="http://schemas.microsoft.com/office/powerpoint/2010/main" val="321100651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697112-4BC0-514B-B2AE-BEDA236277E9}"/>
              </a:ext>
            </a:extLst>
          </p:cNvPr>
          <p:cNvSpPr>
            <a:spLocks noGrp="1"/>
          </p:cNvSpPr>
          <p:nvPr>
            <p:ph type="title"/>
          </p:nvPr>
        </p:nvSpPr>
        <p:spPr/>
        <p:txBody>
          <a:bodyPr/>
          <a:lstStyle/>
          <a:p>
            <a:r>
              <a:rPr lang="en-US" dirty="0"/>
              <a:t>Setting up a global </a:t>
            </a:r>
            <a:r>
              <a:rPr lang="en-US" dirty="0" err="1"/>
              <a:t>Cartopy</a:t>
            </a:r>
            <a:r>
              <a:rPr lang="en-US" dirty="0"/>
              <a:t> map</a:t>
            </a:r>
          </a:p>
        </p:txBody>
      </p:sp>
      <p:sp>
        <p:nvSpPr>
          <p:cNvPr id="3" name="Content Placeholder 2">
            <a:extLst>
              <a:ext uri="{FF2B5EF4-FFF2-40B4-BE49-F238E27FC236}">
                <a16:creationId xmlns:a16="http://schemas.microsoft.com/office/drawing/2014/main" id="{0D932ECD-B19B-9541-A55C-6DF4EB6E871E}"/>
              </a:ext>
            </a:extLst>
          </p:cNvPr>
          <p:cNvSpPr>
            <a:spLocks noGrp="1"/>
          </p:cNvSpPr>
          <p:nvPr>
            <p:ph idx="1"/>
          </p:nvPr>
        </p:nvSpPr>
        <p:spPr/>
        <p:txBody>
          <a:bodyPr/>
          <a:lstStyle/>
          <a:p>
            <a:endParaRPr lang="en-US"/>
          </a:p>
        </p:txBody>
      </p:sp>
      <p:pic>
        <p:nvPicPr>
          <p:cNvPr id="4" name="Picture 3">
            <a:extLst>
              <a:ext uri="{FF2B5EF4-FFF2-40B4-BE49-F238E27FC236}">
                <a16:creationId xmlns:a16="http://schemas.microsoft.com/office/drawing/2014/main" id="{277CBB9A-00E1-8248-A2BB-D8461D0622CE}"/>
              </a:ext>
            </a:extLst>
          </p:cNvPr>
          <p:cNvPicPr>
            <a:picLocks noChangeAspect="1"/>
          </p:cNvPicPr>
          <p:nvPr/>
        </p:nvPicPr>
        <p:blipFill>
          <a:blip r:embed="rId2"/>
          <a:stretch>
            <a:fillRect/>
          </a:stretch>
        </p:blipFill>
        <p:spPr>
          <a:xfrm>
            <a:off x="3775839" y="2753167"/>
            <a:ext cx="7302500" cy="3759200"/>
          </a:xfrm>
          <a:prstGeom prst="rect">
            <a:avLst/>
          </a:prstGeom>
        </p:spPr>
      </p:pic>
      <p:pic>
        <p:nvPicPr>
          <p:cNvPr id="5" name="Picture 4">
            <a:extLst>
              <a:ext uri="{FF2B5EF4-FFF2-40B4-BE49-F238E27FC236}">
                <a16:creationId xmlns:a16="http://schemas.microsoft.com/office/drawing/2014/main" id="{6A0AE5A0-7AA6-6548-8726-44FCC66C245C}"/>
              </a:ext>
            </a:extLst>
          </p:cNvPr>
          <p:cNvPicPr>
            <a:picLocks noChangeAspect="1"/>
          </p:cNvPicPr>
          <p:nvPr/>
        </p:nvPicPr>
        <p:blipFill>
          <a:blip r:embed="rId3"/>
          <a:stretch>
            <a:fillRect/>
          </a:stretch>
        </p:blipFill>
        <p:spPr>
          <a:xfrm>
            <a:off x="4199118" y="336489"/>
            <a:ext cx="6108700" cy="2159000"/>
          </a:xfrm>
          <a:prstGeom prst="rect">
            <a:avLst/>
          </a:prstGeom>
        </p:spPr>
      </p:pic>
    </p:spTree>
    <p:extLst>
      <p:ext uri="{BB962C8B-B14F-4D97-AF65-F5344CB8AC3E}">
        <p14:creationId xmlns:p14="http://schemas.microsoft.com/office/powerpoint/2010/main" val="133709698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FA6E62-B606-0B41-897C-C117D7F3A2D3}"/>
              </a:ext>
            </a:extLst>
          </p:cNvPr>
          <p:cNvSpPr>
            <a:spLocks noGrp="1"/>
          </p:cNvSpPr>
          <p:nvPr>
            <p:ph type="title"/>
          </p:nvPr>
        </p:nvSpPr>
        <p:spPr/>
        <p:txBody>
          <a:bodyPr/>
          <a:lstStyle/>
          <a:p>
            <a:r>
              <a:rPr lang="en-US" dirty="0"/>
              <a:t>Different projections</a:t>
            </a:r>
          </a:p>
        </p:txBody>
      </p:sp>
      <p:sp>
        <p:nvSpPr>
          <p:cNvPr id="3" name="Content Placeholder 2">
            <a:extLst>
              <a:ext uri="{FF2B5EF4-FFF2-40B4-BE49-F238E27FC236}">
                <a16:creationId xmlns:a16="http://schemas.microsoft.com/office/drawing/2014/main" id="{D32DFC81-14A1-1248-B96C-F0911C98D031}"/>
              </a:ext>
            </a:extLst>
          </p:cNvPr>
          <p:cNvSpPr>
            <a:spLocks noGrp="1"/>
          </p:cNvSpPr>
          <p:nvPr>
            <p:ph idx="1"/>
          </p:nvPr>
        </p:nvSpPr>
        <p:spPr>
          <a:xfrm>
            <a:off x="3869267" y="864108"/>
            <a:ext cx="7601243" cy="5745036"/>
          </a:xfrm>
        </p:spPr>
        <p:txBody>
          <a:bodyPr>
            <a:normAutofit/>
          </a:bodyPr>
          <a:lstStyle/>
          <a:p>
            <a:r>
              <a:rPr lang="en-US" dirty="0"/>
              <a:t>The Plate </a:t>
            </a:r>
            <a:r>
              <a:rPr lang="en-US" dirty="0" err="1"/>
              <a:t>Carree</a:t>
            </a:r>
            <a:r>
              <a:rPr lang="en-US" dirty="0"/>
              <a:t> projection is just one of the projections available in </a:t>
            </a:r>
            <a:r>
              <a:rPr lang="en-US" dirty="0" err="1"/>
              <a:t>CartoPy</a:t>
            </a:r>
            <a:r>
              <a:rPr lang="en-US" dirty="0"/>
              <a:t>. See a full list here: </a:t>
            </a:r>
            <a:r>
              <a:rPr lang="en-US" u="sng" dirty="0">
                <a:hlinkClick r:id="rId2"/>
              </a:rPr>
              <a:t>https://scitools.org.uk/cartopy/docs/latest/crs/projections.html</a:t>
            </a:r>
            <a:endParaRPr lang="en-US" dirty="0"/>
          </a:p>
          <a:p>
            <a:r>
              <a:rPr lang="en-US" dirty="0"/>
              <a:t>Plate </a:t>
            </a:r>
            <a:r>
              <a:rPr lang="en-US" dirty="0" err="1"/>
              <a:t>Carree</a:t>
            </a:r>
            <a:r>
              <a:rPr lang="en-US" dirty="0"/>
              <a:t>, Robinson, Mollweide and Equal Earth are popular in for plotting maps in the global earth system modeling communities.</a:t>
            </a:r>
          </a:p>
          <a:p>
            <a:r>
              <a:rPr lang="en-US" dirty="0"/>
              <a:t>Notice that each of the different projections has a different number of keyword arguments, depending on the complexity of the map.</a:t>
            </a:r>
          </a:p>
          <a:p>
            <a:r>
              <a:rPr lang="en-US" dirty="0"/>
              <a:t>One of the most common keywords is "</a:t>
            </a:r>
            <a:r>
              <a:rPr lang="en-US" dirty="0" err="1"/>
              <a:t>central_longitude</a:t>
            </a:r>
            <a:r>
              <a:rPr lang="en-US" dirty="0"/>
              <a:t>" which is the longitude running vertically in the center of the map. This defaults to 0.0 (i.e. a longitude of zero).</a:t>
            </a:r>
          </a:p>
          <a:p>
            <a:pPr marL="0" indent="0" algn="ctr">
              <a:buNone/>
            </a:pPr>
            <a:r>
              <a:rPr lang="en-US" sz="2400" b="1" dirty="0">
                <a:solidFill>
                  <a:srgbClr val="64B8CF"/>
                </a:solidFill>
              </a:rPr>
              <a:t>Mini in-class exercise</a:t>
            </a:r>
          </a:p>
          <a:p>
            <a:pPr marL="457200" indent="-457200">
              <a:buFont typeface="+mj-lt"/>
              <a:buAutoNum type="arabicPeriod"/>
            </a:pPr>
            <a:r>
              <a:rPr lang="en-US" dirty="0"/>
              <a:t>In a new </a:t>
            </a:r>
            <a:r>
              <a:rPr lang="en-US" dirty="0" err="1"/>
              <a:t>jupyter</a:t>
            </a:r>
            <a:r>
              <a:rPr lang="en-US" dirty="0"/>
              <a:t> notebook, practice setting up a </a:t>
            </a:r>
            <a:r>
              <a:rPr lang="en-US" dirty="0" err="1"/>
              <a:t>Cartopy</a:t>
            </a:r>
            <a:r>
              <a:rPr lang="en-US" dirty="0"/>
              <a:t> map with the code we’ve just learned.</a:t>
            </a:r>
          </a:p>
          <a:p>
            <a:pPr marL="457200" indent="-457200">
              <a:buFont typeface="+mj-lt"/>
              <a:buAutoNum type="arabicPeriod"/>
            </a:pPr>
            <a:r>
              <a:rPr lang="en-US" dirty="0"/>
              <a:t>Once you have created one map using the code above, create a new map but change the line of code starting: </a:t>
            </a:r>
            <a:r>
              <a:rPr lang="en-US" dirty="0">
                <a:solidFill>
                  <a:srgbClr val="64B8CF"/>
                </a:solidFill>
              </a:rPr>
              <a:t>ax = </a:t>
            </a:r>
            <a:r>
              <a:rPr lang="en-US" dirty="0" err="1">
                <a:solidFill>
                  <a:srgbClr val="64B8CF"/>
                </a:solidFill>
              </a:rPr>
              <a:t>plt.axes</a:t>
            </a:r>
            <a:r>
              <a:rPr lang="en-US" dirty="0">
                <a:solidFill>
                  <a:srgbClr val="64B8CF"/>
                </a:solidFill>
              </a:rPr>
              <a:t>(projection... </a:t>
            </a:r>
            <a:r>
              <a:rPr lang="en-US" dirty="0"/>
              <a:t>so the central longitude of the map is the longitude of Bloomington (which is 86.5 degrees W, so -86.5).</a:t>
            </a:r>
          </a:p>
          <a:p>
            <a:endParaRPr lang="en-US" dirty="0"/>
          </a:p>
        </p:txBody>
      </p:sp>
    </p:spTree>
    <p:extLst>
      <p:ext uri="{BB962C8B-B14F-4D97-AF65-F5344CB8AC3E}">
        <p14:creationId xmlns:p14="http://schemas.microsoft.com/office/powerpoint/2010/main" val="428866404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BF1A82-5B95-3943-B805-9A5CA56A0BBD}"/>
              </a:ext>
            </a:extLst>
          </p:cNvPr>
          <p:cNvSpPr>
            <a:spLocks noGrp="1"/>
          </p:cNvSpPr>
          <p:nvPr>
            <p:ph type="title"/>
          </p:nvPr>
        </p:nvSpPr>
        <p:spPr/>
        <p:txBody>
          <a:bodyPr/>
          <a:lstStyle/>
          <a:p>
            <a:r>
              <a:rPr lang="en-US" dirty="0"/>
              <a:t>Other </a:t>
            </a:r>
            <a:r>
              <a:rPr lang="en-US" dirty="0" err="1"/>
              <a:t>geoaxes</a:t>
            </a:r>
            <a:r>
              <a:rPr lang="en-US" dirty="0"/>
              <a:t> methods</a:t>
            </a:r>
          </a:p>
        </p:txBody>
      </p:sp>
      <p:sp>
        <p:nvSpPr>
          <p:cNvPr id="3" name="Content Placeholder 2">
            <a:extLst>
              <a:ext uri="{FF2B5EF4-FFF2-40B4-BE49-F238E27FC236}">
                <a16:creationId xmlns:a16="http://schemas.microsoft.com/office/drawing/2014/main" id="{23012AB1-60B8-824D-9D59-302373D0E55D}"/>
              </a:ext>
            </a:extLst>
          </p:cNvPr>
          <p:cNvSpPr>
            <a:spLocks noGrp="1"/>
          </p:cNvSpPr>
          <p:nvPr>
            <p:ph idx="1"/>
          </p:nvPr>
        </p:nvSpPr>
        <p:spPr/>
        <p:txBody>
          <a:bodyPr/>
          <a:lstStyle/>
          <a:p>
            <a:r>
              <a:rPr lang="en-US" dirty="0" err="1"/>
              <a:t>i</a:t>
            </a:r>
            <a:r>
              <a:rPr lang="en-US" dirty="0"/>
              <a:t>) </a:t>
            </a:r>
            <a:r>
              <a:rPr lang="en-US" b="1" dirty="0" err="1">
                <a:solidFill>
                  <a:srgbClr val="64B8CF"/>
                </a:solidFill>
              </a:rPr>
              <a:t>ax.stock_img</a:t>
            </a:r>
            <a:r>
              <a:rPr lang="en-US" b="1" dirty="0">
                <a:solidFill>
                  <a:srgbClr val="64B8CF"/>
                </a:solidFill>
              </a:rPr>
              <a:t>() </a:t>
            </a:r>
            <a:r>
              <a:rPr lang="en-US" dirty="0">
                <a:sym typeface="Wingdings" pitchFamily="2" charset="2"/>
              </a:rPr>
              <a:t> </a:t>
            </a:r>
            <a:r>
              <a:rPr lang="en-US" dirty="0"/>
              <a:t>adds a stock earth terrain and biome image to the map. Clearly we don't want to use that when we are plotting data, but it is interesting to know!</a:t>
            </a:r>
          </a:p>
          <a:p>
            <a:r>
              <a:rPr lang="en-US" dirty="0"/>
              <a:t>ii) </a:t>
            </a:r>
            <a:r>
              <a:rPr lang="en-US" b="1" dirty="0" err="1">
                <a:solidFill>
                  <a:srgbClr val="64B8CF"/>
                </a:solidFill>
              </a:rPr>
              <a:t>ax.gridlines</a:t>
            </a:r>
            <a:r>
              <a:rPr lang="en-US" b="1" dirty="0">
                <a:solidFill>
                  <a:srgbClr val="64B8CF"/>
                </a:solidFill>
              </a:rPr>
              <a:t>(</a:t>
            </a:r>
            <a:r>
              <a:rPr lang="en-US" b="1" dirty="0" err="1">
                <a:solidFill>
                  <a:srgbClr val="64B8CF"/>
                </a:solidFill>
              </a:rPr>
              <a:t>draw_labels</a:t>
            </a:r>
            <a:r>
              <a:rPr lang="en-US" b="1" dirty="0">
                <a:solidFill>
                  <a:srgbClr val="64B8CF"/>
                </a:solidFill>
              </a:rPr>
              <a:t>=True)</a:t>
            </a:r>
            <a:r>
              <a:rPr lang="en-US" dirty="0">
                <a:solidFill>
                  <a:srgbClr val="64B8CF"/>
                </a:solidFill>
              </a:rPr>
              <a:t> </a:t>
            </a:r>
            <a:r>
              <a:rPr lang="en-US" dirty="0">
                <a:sym typeface="Wingdings" pitchFamily="2" charset="2"/>
              </a:rPr>
              <a:t> </a:t>
            </a:r>
            <a:r>
              <a:rPr lang="en-US" dirty="0"/>
              <a:t>draws gridlines at certain latitudes and longitudes on the plot, but no labels</a:t>
            </a:r>
            <a:r>
              <a:rPr lang="en-US" i="1" dirty="0"/>
              <a:t>. If you add the </a:t>
            </a:r>
            <a:r>
              <a:rPr lang="en-US" i="1" dirty="0" err="1"/>
              <a:t>draw_labels</a:t>
            </a:r>
            <a:r>
              <a:rPr lang="en-US" i="1" dirty="0"/>
              <a:t>=True keyword you will also get the latitude and longitude labels.</a:t>
            </a:r>
          </a:p>
          <a:p>
            <a:r>
              <a:rPr lang="en-US" dirty="0"/>
              <a:t>You can also change the default location of the axes gridlines for both the x and y axes using the keywords </a:t>
            </a:r>
            <a:r>
              <a:rPr lang="en-US" dirty="0" err="1"/>
              <a:t>xlocs</a:t>
            </a:r>
            <a:r>
              <a:rPr lang="en-US" dirty="0"/>
              <a:t> (for longitudes) and </a:t>
            </a:r>
            <a:r>
              <a:rPr lang="en-US" dirty="0" err="1"/>
              <a:t>ylocs</a:t>
            </a:r>
            <a:r>
              <a:rPr lang="en-US" dirty="0"/>
              <a:t> (for latitudes):</a:t>
            </a:r>
          </a:p>
          <a:p>
            <a:pPr marL="0" indent="0" algn="ctr">
              <a:buNone/>
            </a:pPr>
            <a:r>
              <a:rPr lang="en-US" b="1" dirty="0">
                <a:solidFill>
                  <a:srgbClr val="64B8CF"/>
                </a:solidFill>
              </a:rPr>
              <a:t>                 </a:t>
            </a:r>
            <a:r>
              <a:rPr lang="en-US" b="1" dirty="0" err="1">
                <a:solidFill>
                  <a:srgbClr val="64B8CF"/>
                </a:solidFill>
              </a:rPr>
              <a:t>ax.gridlines</a:t>
            </a:r>
            <a:r>
              <a:rPr lang="en-US" b="1" dirty="0">
                <a:solidFill>
                  <a:srgbClr val="64B8CF"/>
                </a:solidFill>
              </a:rPr>
              <a:t>(</a:t>
            </a:r>
            <a:r>
              <a:rPr lang="en-US" b="1" dirty="0" err="1">
                <a:solidFill>
                  <a:srgbClr val="64B8CF"/>
                </a:solidFill>
              </a:rPr>
              <a:t>draw_labels</a:t>
            </a:r>
            <a:r>
              <a:rPr lang="en-US" b="1" dirty="0">
                <a:solidFill>
                  <a:srgbClr val="64B8CF"/>
                </a:solidFill>
              </a:rPr>
              <a:t>=True, </a:t>
            </a:r>
            <a:r>
              <a:rPr lang="en-US" b="1" dirty="0" err="1">
                <a:solidFill>
                  <a:srgbClr val="64B8CF"/>
                </a:solidFill>
              </a:rPr>
              <a:t>xlocs</a:t>
            </a:r>
            <a:r>
              <a:rPr lang="en-US" b="1" dirty="0">
                <a:solidFill>
                  <a:srgbClr val="64B8CF"/>
                </a:solidFill>
              </a:rPr>
              <a:t>=[-120,-60,0,60,120], </a:t>
            </a:r>
            <a:r>
              <a:rPr lang="en-US" b="1" dirty="0" err="1">
                <a:solidFill>
                  <a:srgbClr val="64B8CF"/>
                </a:solidFill>
              </a:rPr>
              <a:t>ylocs</a:t>
            </a:r>
            <a:r>
              <a:rPr lang="en-US" b="1" dirty="0">
                <a:solidFill>
                  <a:srgbClr val="64B8CF"/>
                </a:solidFill>
              </a:rPr>
              <a:t>=[-60,-30,0,30,60])</a:t>
            </a:r>
          </a:p>
          <a:p>
            <a:endParaRPr lang="en-US" dirty="0"/>
          </a:p>
        </p:txBody>
      </p:sp>
    </p:spTree>
    <p:extLst>
      <p:ext uri="{BB962C8B-B14F-4D97-AF65-F5344CB8AC3E}">
        <p14:creationId xmlns:p14="http://schemas.microsoft.com/office/powerpoint/2010/main" val="116717871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BF1A82-5B95-3943-B805-9A5CA56A0BBD}"/>
              </a:ext>
            </a:extLst>
          </p:cNvPr>
          <p:cNvSpPr>
            <a:spLocks noGrp="1"/>
          </p:cNvSpPr>
          <p:nvPr>
            <p:ph type="title"/>
          </p:nvPr>
        </p:nvSpPr>
        <p:spPr/>
        <p:txBody>
          <a:bodyPr/>
          <a:lstStyle/>
          <a:p>
            <a:r>
              <a:rPr lang="en-US" dirty="0"/>
              <a:t>Other </a:t>
            </a:r>
            <a:r>
              <a:rPr lang="en-US" dirty="0" err="1"/>
              <a:t>geoaxes</a:t>
            </a:r>
            <a:r>
              <a:rPr lang="en-US" dirty="0"/>
              <a:t> methods</a:t>
            </a:r>
          </a:p>
        </p:txBody>
      </p:sp>
      <p:pic>
        <p:nvPicPr>
          <p:cNvPr id="7" name="Content Placeholder 6">
            <a:extLst>
              <a:ext uri="{FF2B5EF4-FFF2-40B4-BE49-F238E27FC236}">
                <a16:creationId xmlns:a16="http://schemas.microsoft.com/office/drawing/2014/main" id="{CF2A3BE7-5B4F-DA48-8B3C-BCF892DAFA89}"/>
              </a:ext>
            </a:extLst>
          </p:cNvPr>
          <p:cNvPicPr>
            <a:picLocks noGrp="1" noChangeAspect="1"/>
          </p:cNvPicPr>
          <p:nvPr>
            <p:ph idx="1"/>
          </p:nvPr>
        </p:nvPicPr>
        <p:blipFill>
          <a:blip r:embed="rId2"/>
          <a:stretch>
            <a:fillRect/>
          </a:stretch>
        </p:blipFill>
        <p:spPr>
          <a:xfrm>
            <a:off x="3718266" y="1011677"/>
            <a:ext cx="7960581" cy="4834645"/>
          </a:xfrm>
        </p:spPr>
      </p:pic>
    </p:spTree>
    <p:extLst>
      <p:ext uri="{BB962C8B-B14F-4D97-AF65-F5344CB8AC3E}">
        <p14:creationId xmlns:p14="http://schemas.microsoft.com/office/powerpoint/2010/main" val="2587019821"/>
      </p:ext>
    </p:extLst>
  </p:cSld>
  <p:clrMapOvr>
    <a:masterClrMapping/>
  </p:clrMapOvr>
</p:sld>
</file>

<file path=ppt/theme/theme1.xml><?xml version="1.0" encoding="utf-8"?>
<a:theme xmlns:a="http://schemas.openxmlformats.org/drawingml/2006/main" name="Frame">
  <a:themeElements>
    <a:clrScheme name="Frame">
      <a:dk1>
        <a:srgbClr val="000000"/>
      </a:dk1>
      <a:lt1>
        <a:srgbClr val="FFFFFF"/>
      </a:lt1>
      <a:dk2>
        <a:srgbClr val="545454"/>
      </a:dk2>
      <a:lt2>
        <a:srgbClr val="BFBFBF"/>
      </a:lt2>
      <a:accent1>
        <a:srgbClr val="40BAD2"/>
      </a:accent1>
      <a:accent2>
        <a:srgbClr val="FAB900"/>
      </a:accent2>
      <a:accent3>
        <a:srgbClr val="90BB23"/>
      </a:accent3>
      <a:accent4>
        <a:srgbClr val="EE7008"/>
      </a:accent4>
      <a:accent5>
        <a:srgbClr val="1AB39F"/>
      </a:accent5>
      <a:accent6>
        <a:srgbClr val="D5393D"/>
      </a:accent6>
      <a:hlink>
        <a:srgbClr val="90BB23"/>
      </a:hlink>
      <a:folHlink>
        <a:srgbClr val="EE7008"/>
      </a:folHlink>
    </a:clrScheme>
    <a:fontScheme name="Frame">
      <a:majorFont>
        <a:latin typeface="Corbel" panose="020B0503020204020204"/>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orbel" panose="020B0503020204020204"/>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Frame">
      <a:fillStyleLst>
        <a:solidFill>
          <a:schemeClr val="phClr"/>
        </a:solidFill>
        <a:solidFill>
          <a:schemeClr val="phClr">
            <a:tint val="65000"/>
          </a:schemeClr>
        </a:solidFill>
        <a:solidFill>
          <a:schemeClr val="phClr">
            <a:shade val="80000"/>
            <a:satMod val="15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2700" h="25400" prst="coolSlant"/>
          </a:sp3d>
        </a:effectStyle>
      </a:effectStyleLst>
      <a:bgFillStyleLst>
        <a:solidFill>
          <a:schemeClr val="phClr"/>
        </a:solidFill>
        <a:solidFill>
          <a:schemeClr val="phClr">
            <a:tint val="95000"/>
            <a:satMod val="170000"/>
          </a:schemeClr>
        </a:solidFill>
        <a:gradFill rotWithShape="1">
          <a:gsLst>
            <a:gs pos="0">
              <a:schemeClr val="phClr">
                <a:tint val="93000"/>
                <a:shade val="98000"/>
                <a:satMod val="120000"/>
                <a:lumMod val="102000"/>
              </a:schemeClr>
            </a:gs>
            <a:gs pos="48000">
              <a:schemeClr val="phClr">
                <a:tint val="98000"/>
                <a:shade val="90000"/>
                <a:satMod val="110000"/>
                <a:lumMod val="103000"/>
              </a:schemeClr>
            </a:gs>
            <a:gs pos="100000">
              <a:schemeClr val="phClr">
                <a:tint val="98000"/>
                <a:shade val="80000"/>
                <a:satMod val="100000"/>
              </a:schemeClr>
            </a:gs>
          </a:gsLst>
          <a:lin ang="5400000" scaled="0"/>
        </a:gradFill>
      </a:bgFillStyleLst>
    </a:fmtScheme>
  </a:themeElements>
  <a:objectDefaults/>
  <a:extraClrSchemeLst/>
  <a:extLst>
    <a:ext uri="{05A4C25C-085E-4340-85A3-A5531E510DB2}">
      <thm15:themeFamily xmlns:thm15="http://schemas.microsoft.com/office/thememl/2012/main" name="Frame" id="{F226E7A2-7162-461C-9490-D27D9DC04E43}" vid="{629A0216-3BBD-45C0-B63F-2683BEA18F60}"/>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{5935DAB2-592F-9740-9257-184BDF08F741}tf10001124</Template>
  <TotalTime>27643</TotalTime>
  <Words>1132</Words>
  <Application>Microsoft Macintosh PowerPoint</Application>
  <PresentationFormat>Widescreen</PresentationFormat>
  <Paragraphs>120</Paragraphs>
  <Slides>24</Slides>
  <Notes>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24</vt:i4>
      </vt:variant>
    </vt:vector>
  </HeadingPairs>
  <TitlesOfParts>
    <vt:vector size="29" baseType="lpstr">
      <vt:lpstr>Calibri</vt:lpstr>
      <vt:lpstr>Corbel</vt:lpstr>
      <vt:lpstr>Wingdings</vt:lpstr>
      <vt:lpstr>Wingdings 2</vt:lpstr>
      <vt:lpstr>Frame</vt:lpstr>
      <vt:lpstr>GEOG-G489/589 Python Programming</vt:lpstr>
      <vt:lpstr>Introduction to plotting Geographic maps with Cartopy</vt:lpstr>
      <vt:lpstr>Introduction to plotting Geographic maps with Cartopy</vt:lpstr>
      <vt:lpstr>Steps for setting up a Cartopy map</vt:lpstr>
      <vt:lpstr>Steps for setting up a Cartopy map</vt:lpstr>
      <vt:lpstr>Setting up a global Cartopy map</vt:lpstr>
      <vt:lpstr>Different projections</vt:lpstr>
      <vt:lpstr>Other geoaxes methods</vt:lpstr>
      <vt:lpstr>Other geoaxes methods</vt:lpstr>
      <vt:lpstr>Other geoaxes methods</vt:lpstr>
      <vt:lpstr>Other geoaxes methods</vt:lpstr>
      <vt:lpstr>Other geoaxes methods</vt:lpstr>
      <vt:lpstr>Other geoaxes methods</vt:lpstr>
      <vt:lpstr>Final notes on geoaxes methods</vt:lpstr>
      <vt:lpstr>Adding data to the map  need coordinate information</vt:lpstr>
      <vt:lpstr>Creating 2d grids of lats and lons</vt:lpstr>
      <vt:lpstr>Set up figure as before</vt:lpstr>
      <vt:lpstr>Add data using pcolormesh() with our gridlons and gridlats</vt:lpstr>
      <vt:lpstr>Add data using pcolormesh() with our gridlons and gridlats</vt:lpstr>
      <vt:lpstr>Adding data using contourf()</vt:lpstr>
      <vt:lpstr>Adding data using contourf()</vt:lpstr>
      <vt:lpstr>Today’s in-class exercise</vt:lpstr>
      <vt:lpstr>Today’s in-class exercise</vt:lpstr>
      <vt:lpstr>EXTRA: if you’re familiar with Python / programming</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GEOG-G440/540 Python Programming</dc:title>
  <dc:creator>Microsoft Office User</dc:creator>
  <cp:lastModifiedBy>Microsoft Office User</cp:lastModifiedBy>
  <cp:revision>128</cp:revision>
  <dcterms:created xsi:type="dcterms:W3CDTF">2019-01-03T23:31:12Z</dcterms:created>
  <dcterms:modified xsi:type="dcterms:W3CDTF">2019-10-07T18:11:48Z</dcterms:modified>
</cp:coreProperties>
</file>

<file path=docProps/thumbnail.jpeg>
</file>